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74" r:id="rId2"/>
    <p:sldId id="273" r:id="rId3"/>
    <p:sldId id="516" r:id="rId4"/>
    <p:sldId id="292" r:id="rId5"/>
    <p:sldId id="518" r:id="rId6"/>
    <p:sldId id="519" r:id="rId7"/>
    <p:sldId id="521" r:id="rId8"/>
    <p:sldId id="533" r:id="rId9"/>
    <p:sldId id="534" r:id="rId10"/>
    <p:sldId id="526" r:id="rId11"/>
    <p:sldId id="523" r:id="rId12"/>
    <p:sldId id="524" r:id="rId13"/>
    <p:sldId id="541" r:id="rId14"/>
    <p:sldId id="528" r:id="rId15"/>
    <p:sldId id="525" r:id="rId16"/>
    <p:sldId id="529" r:id="rId17"/>
    <p:sldId id="539" r:id="rId18"/>
    <p:sldId id="530" r:id="rId19"/>
    <p:sldId id="531" r:id="rId20"/>
    <p:sldId id="397" r:id="rId21"/>
  </p:sldIdLst>
  <p:sldSz cx="9144000" cy="6858000" type="screen4x3"/>
  <p:notesSz cx="6797675" cy="99266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長期照顧司籌備辦公室鄭巧晨" initials="鄭巧晨" lastIdx="2" clrIdx="0"/>
  <p:cmAuthor id="1" name="巧晨 鄭" initials="巧晨" lastIdx="2" clrIdx="1"/>
  <p:cmAuthor id="2" name="長期照顧司姜夙娟" initials="長期照顧司姜夙娟" lastIdx="1" clrIdx="2">
    <p:extLst>
      <p:ext uri="{19B8F6BF-5375-455C-9EA6-DF929625EA0E}">
        <p15:presenceInfo xmlns:p15="http://schemas.microsoft.com/office/powerpoint/2012/main" userId="S-1-5-21-1236084457-3034957111-2456756285-84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3300"/>
    <a:srgbClr val="6600CC"/>
    <a:srgbClr val="E8F4F8"/>
    <a:srgbClr val="0099CC"/>
    <a:srgbClr val="FFEA8F"/>
    <a:srgbClr val="FFCC00"/>
    <a:srgbClr val="F6C700"/>
    <a:srgbClr val="EABD00"/>
    <a:srgbClr val="FFDE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中等深淺樣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淺色樣式 2 - 輔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FD4443E-F989-4FC4-A0C8-D5A2AF1F390B}" styleName="深色樣式 1 - 輔色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中等深淺樣式 3 - 輔色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淺色樣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C083E6E3-FA7D-4D7B-A595-EF9225AFEA82}" styleName="淺色樣式 1 - 輔色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淺色樣式 3 - 輔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淺色樣式 3 - 輔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2833802-FEF1-4C79-8D5D-14CF1EAF98D9}" styleName="淺色樣式 2 - 輔色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26" autoAdjust="0"/>
    <p:restoredTop sz="96362" autoAdjust="0"/>
  </p:normalViewPr>
  <p:slideViewPr>
    <p:cSldViewPr>
      <p:cViewPr varScale="1">
        <p:scale>
          <a:sx n="106" d="100"/>
          <a:sy n="106" d="100"/>
        </p:scale>
        <p:origin x="2166"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64" d="100"/>
          <a:sy n="64" d="100"/>
        </p:scale>
        <p:origin x="-2964" y="-11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0E385D95-62DC-4841-BF5D-728E20880ED2}"/>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AEA7F0B0-F188-416F-8AB7-521B781FDF04}"/>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AF27446-405E-4ED2-8935-894B19D9B7C2}" type="datetimeFigureOut">
              <a:rPr lang="zh-TW" altLang="en-US" smtClean="0"/>
              <a:t>2023/10/20</a:t>
            </a:fld>
            <a:endParaRPr lang="zh-TW" altLang="en-US"/>
          </a:p>
        </p:txBody>
      </p:sp>
      <p:sp>
        <p:nvSpPr>
          <p:cNvPr id="4" name="頁尾版面配置區 3">
            <a:extLst>
              <a:ext uri="{FF2B5EF4-FFF2-40B4-BE49-F238E27FC236}">
                <a16:creationId xmlns:a16="http://schemas.microsoft.com/office/drawing/2014/main" id="{571D1556-099C-4C60-A131-A8E6BAD119F7}"/>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7640F564-310F-4EE8-8E02-F77D0FCD076A}"/>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EC3E8C42-1333-4E7F-BDAB-535C721DFD88}" type="slidenum">
              <a:rPr lang="zh-TW" altLang="en-US" smtClean="0"/>
              <a:t>‹#›</a:t>
            </a:fld>
            <a:endParaRPr lang="zh-TW" altLang="en-US"/>
          </a:p>
        </p:txBody>
      </p:sp>
    </p:spTree>
    <p:extLst>
      <p:ext uri="{BB962C8B-B14F-4D97-AF65-F5344CB8AC3E}">
        <p14:creationId xmlns:p14="http://schemas.microsoft.com/office/powerpoint/2010/main" val="38292154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7" y="8"/>
            <a:ext cx="2946401" cy="498395"/>
          </a:xfrm>
          <a:prstGeom prst="rect">
            <a:avLst/>
          </a:prstGeom>
        </p:spPr>
        <p:txBody>
          <a:bodyPr vert="horz" lIns="91076" tIns="45540" rIns="91076" bIns="45540" rtlCol="0"/>
          <a:lstStyle>
            <a:lvl1pPr algn="l">
              <a:defRPr sz="1200"/>
            </a:lvl1pPr>
          </a:lstStyle>
          <a:p>
            <a:endParaRPr lang="zh-TW" altLang="en-US"/>
          </a:p>
        </p:txBody>
      </p:sp>
      <p:sp>
        <p:nvSpPr>
          <p:cNvPr id="3" name="日期版面配置區 2"/>
          <p:cNvSpPr>
            <a:spLocks noGrp="1"/>
          </p:cNvSpPr>
          <p:nvPr>
            <p:ph type="dt" idx="1"/>
          </p:nvPr>
        </p:nvSpPr>
        <p:spPr>
          <a:xfrm>
            <a:off x="3849689" y="8"/>
            <a:ext cx="2946401" cy="498395"/>
          </a:xfrm>
          <a:prstGeom prst="rect">
            <a:avLst/>
          </a:prstGeom>
        </p:spPr>
        <p:txBody>
          <a:bodyPr vert="horz" lIns="91076" tIns="45540" rIns="91076" bIns="45540" rtlCol="0"/>
          <a:lstStyle>
            <a:lvl1pPr algn="r">
              <a:defRPr sz="1200"/>
            </a:lvl1pPr>
          </a:lstStyle>
          <a:p>
            <a:fld id="{689C3A14-52DC-4233-9CB8-90CFF2373276}" type="datetimeFigureOut">
              <a:rPr lang="zh-TW" altLang="en-US" smtClean="0"/>
              <a:t>2023/10/20</a:t>
            </a:fld>
            <a:endParaRPr lang="zh-TW" altLang="en-US"/>
          </a:p>
        </p:txBody>
      </p:sp>
      <p:sp>
        <p:nvSpPr>
          <p:cNvPr id="4" name="投影片圖像版面配置區 3"/>
          <p:cNvSpPr>
            <a:spLocks noGrp="1" noRot="1" noChangeAspect="1"/>
          </p:cNvSpPr>
          <p:nvPr>
            <p:ph type="sldImg" idx="2"/>
          </p:nvPr>
        </p:nvSpPr>
        <p:spPr>
          <a:xfrm>
            <a:off x="1166813" y="1241425"/>
            <a:ext cx="4464050" cy="3348038"/>
          </a:xfrm>
          <a:prstGeom prst="rect">
            <a:avLst/>
          </a:prstGeom>
          <a:noFill/>
          <a:ln w="12700">
            <a:solidFill>
              <a:prstClr val="black"/>
            </a:solidFill>
          </a:ln>
        </p:spPr>
        <p:txBody>
          <a:bodyPr vert="horz" lIns="91076" tIns="45540" rIns="91076" bIns="45540" rtlCol="0" anchor="ctr"/>
          <a:lstStyle/>
          <a:p>
            <a:endParaRPr lang="zh-TW" altLang="en-US"/>
          </a:p>
        </p:txBody>
      </p:sp>
      <p:sp>
        <p:nvSpPr>
          <p:cNvPr id="5" name="備忘稿版面配置區 4"/>
          <p:cNvSpPr>
            <a:spLocks noGrp="1"/>
          </p:cNvSpPr>
          <p:nvPr>
            <p:ph type="body" sz="quarter" idx="3"/>
          </p:nvPr>
        </p:nvSpPr>
        <p:spPr>
          <a:xfrm>
            <a:off x="679459" y="4777618"/>
            <a:ext cx="5438775" cy="3907800"/>
          </a:xfrm>
          <a:prstGeom prst="rect">
            <a:avLst/>
          </a:prstGeom>
        </p:spPr>
        <p:txBody>
          <a:bodyPr vert="horz" lIns="91076" tIns="45540" rIns="91076" bIns="4554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7" y="9428253"/>
            <a:ext cx="2946401" cy="498395"/>
          </a:xfrm>
          <a:prstGeom prst="rect">
            <a:avLst/>
          </a:prstGeom>
        </p:spPr>
        <p:txBody>
          <a:bodyPr vert="horz" lIns="91076" tIns="45540" rIns="91076" bIns="4554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49689" y="9428253"/>
            <a:ext cx="2946401" cy="498395"/>
          </a:xfrm>
          <a:prstGeom prst="rect">
            <a:avLst/>
          </a:prstGeom>
        </p:spPr>
        <p:txBody>
          <a:bodyPr vert="horz" lIns="91076" tIns="45540" rIns="91076" bIns="45540" rtlCol="0" anchor="b"/>
          <a:lstStyle>
            <a:lvl1pPr algn="r">
              <a:defRPr sz="1200"/>
            </a:lvl1pPr>
          </a:lstStyle>
          <a:p>
            <a:fld id="{62A4FAF6-03D2-4DD1-816F-0F6AA6D98FC5}" type="slidenum">
              <a:rPr lang="zh-TW" altLang="en-US" smtClean="0"/>
              <a:t>‹#›</a:t>
            </a:fld>
            <a:endParaRPr lang="zh-TW" altLang="en-US"/>
          </a:p>
        </p:txBody>
      </p:sp>
    </p:spTree>
    <p:extLst>
      <p:ext uri="{BB962C8B-B14F-4D97-AF65-F5344CB8AC3E}">
        <p14:creationId xmlns:p14="http://schemas.microsoft.com/office/powerpoint/2010/main" val="2095714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2A4FAF6-03D2-4DD1-816F-0F6AA6D98FC5}" type="slidenum">
              <a:rPr lang="zh-TW" altLang="en-US" smtClean="0"/>
              <a:t>7</a:t>
            </a:fld>
            <a:endParaRPr lang="zh-TW" altLang="en-US"/>
          </a:p>
        </p:txBody>
      </p:sp>
    </p:spTree>
    <p:extLst>
      <p:ext uri="{BB962C8B-B14F-4D97-AF65-F5344CB8AC3E}">
        <p14:creationId xmlns:p14="http://schemas.microsoft.com/office/powerpoint/2010/main" val="3083428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2A4FAF6-03D2-4DD1-816F-0F6AA6D98FC5}" type="slidenum">
              <a:rPr lang="zh-TW" altLang="en-US" smtClean="0"/>
              <a:t>8</a:t>
            </a:fld>
            <a:endParaRPr lang="zh-TW" altLang="en-US"/>
          </a:p>
        </p:txBody>
      </p:sp>
    </p:spTree>
    <p:extLst>
      <p:ext uri="{BB962C8B-B14F-4D97-AF65-F5344CB8AC3E}">
        <p14:creationId xmlns:p14="http://schemas.microsoft.com/office/powerpoint/2010/main" val="3989479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A4FAF6-03D2-4DD1-816F-0F6AA6D98FC5}"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76722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2A4FAF6-03D2-4DD1-816F-0F6AA6D98FC5}" type="slidenum">
              <a:rPr lang="zh-TW" altLang="en-US" smtClean="0"/>
              <a:t>11</a:t>
            </a:fld>
            <a:endParaRPr lang="zh-TW" altLang="en-US"/>
          </a:p>
        </p:txBody>
      </p:sp>
    </p:spTree>
    <p:extLst>
      <p:ext uri="{BB962C8B-B14F-4D97-AF65-F5344CB8AC3E}">
        <p14:creationId xmlns:p14="http://schemas.microsoft.com/office/powerpoint/2010/main" val="1300656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2A4FAF6-03D2-4DD1-816F-0F6AA6D98FC5}" type="slidenum">
              <a:rPr lang="zh-TW" altLang="en-US" smtClean="0"/>
              <a:t>17</a:t>
            </a:fld>
            <a:endParaRPr lang="zh-TW" altLang="en-US"/>
          </a:p>
        </p:txBody>
      </p:sp>
    </p:spTree>
    <p:extLst>
      <p:ext uri="{BB962C8B-B14F-4D97-AF65-F5344CB8AC3E}">
        <p14:creationId xmlns:p14="http://schemas.microsoft.com/office/powerpoint/2010/main" val="2779902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2A4FAF6-03D2-4DD1-816F-0F6AA6D98FC5}" type="slidenum">
              <a:rPr lang="zh-TW" altLang="en-US" smtClean="0"/>
              <a:t>19</a:t>
            </a:fld>
            <a:endParaRPr lang="zh-TW" altLang="en-US"/>
          </a:p>
        </p:txBody>
      </p:sp>
    </p:spTree>
    <p:extLst>
      <p:ext uri="{BB962C8B-B14F-4D97-AF65-F5344CB8AC3E}">
        <p14:creationId xmlns:p14="http://schemas.microsoft.com/office/powerpoint/2010/main" val="11787003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自訂版面配置">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a:ext>
            </a:extLst>
          </a:blip>
          <a:srcRect l="13218" r="8739"/>
          <a:stretch/>
        </p:blipFill>
        <p:spPr bwMode="auto">
          <a:xfrm>
            <a:off x="-36512" y="0"/>
            <a:ext cx="9144001" cy="6957392"/>
          </a:xfrm>
          <a:prstGeom prst="rect">
            <a:avLst/>
          </a:prstGeom>
          <a:noFill/>
          <a:ln>
            <a:noFill/>
          </a:ln>
        </p:spPr>
      </p:pic>
      <p:sp useBgFill="1">
        <p:nvSpPr>
          <p:cNvPr id="5" name="五邊形 4"/>
          <p:cNvSpPr/>
          <p:nvPr userDrawn="1"/>
        </p:nvSpPr>
        <p:spPr>
          <a:xfrm>
            <a:off x="1691680" y="2204864"/>
            <a:ext cx="7200800" cy="1314711"/>
          </a:xfrm>
          <a:prstGeom prst="homePlate">
            <a:avLst>
              <a:gd name="adj" fmla="val 37562"/>
            </a:avLst>
          </a:prstGeom>
          <a:ln w="6350">
            <a:solidFill>
              <a:srgbClr val="0000FF"/>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kumimoji="1" lang="zh-TW" altLang="en-US">
              <a:solidFill>
                <a:prstClr val="white"/>
              </a:solidFill>
            </a:endParaRPr>
          </a:p>
        </p:txBody>
      </p:sp>
      <p:sp>
        <p:nvSpPr>
          <p:cNvPr id="8" name="投影片編號版面配置區 5"/>
          <p:cNvSpPr txBox="1">
            <a:spLocks/>
          </p:cNvSpPr>
          <p:nvPr userDrawn="1"/>
        </p:nvSpPr>
        <p:spPr>
          <a:xfrm>
            <a:off x="6975475" y="6519863"/>
            <a:ext cx="2133600" cy="365125"/>
          </a:xfrm>
          <a:prstGeom prst="rect">
            <a:avLst/>
          </a:prstGeom>
        </p:spPr>
        <p:txBody>
          <a:bodyPr anchor="ctr"/>
          <a:lstStyle>
            <a:defPPr>
              <a:defRPr lang="zh-TW"/>
            </a:defPPr>
            <a:lvl1pPr algn="r" rtl="0" fontAlgn="base">
              <a:spcBef>
                <a:spcPct val="0"/>
              </a:spcBef>
              <a:spcAft>
                <a:spcPct val="0"/>
              </a:spcAft>
              <a:defRPr kumimoji="1" sz="1000" kern="1200">
                <a:solidFill>
                  <a:schemeClr val="tx1">
                    <a:tint val="75000"/>
                  </a:schemeClr>
                </a:solidFill>
                <a:latin typeface="Verdana"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Verdana"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Verdana"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Verdana"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Verdana" pitchFamily="34" charset="0"/>
                <a:ea typeface="新細明體" pitchFamily="18" charset="-120"/>
                <a:cs typeface="+mn-cs"/>
              </a:defRPr>
            </a:lvl5pPr>
            <a:lvl6pPr marL="2286000" algn="l" defTabSz="914400" rtl="0" eaLnBrk="1" latinLnBrk="0" hangingPunct="1">
              <a:defRPr kumimoji="1" kern="1200">
                <a:solidFill>
                  <a:schemeClr val="tx1"/>
                </a:solidFill>
                <a:latin typeface="Verdana" pitchFamily="34" charset="0"/>
                <a:ea typeface="新細明體" pitchFamily="18" charset="-120"/>
                <a:cs typeface="+mn-cs"/>
              </a:defRPr>
            </a:lvl6pPr>
            <a:lvl7pPr marL="2743200" algn="l" defTabSz="914400" rtl="0" eaLnBrk="1" latinLnBrk="0" hangingPunct="1">
              <a:defRPr kumimoji="1" kern="1200">
                <a:solidFill>
                  <a:schemeClr val="tx1"/>
                </a:solidFill>
                <a:latin typeface="Verdana" pitchFamily="34" charset="0"/>
                <a:ea typeface="新細明體" pitchFamily="18" charset="-120"/>
                <a:cs typeface="+mn-cs"/>
              </a:defRPr>
            </a:lvl7pPr>
            <a:lvl8pPr marL="3200400" algn="l" defTabSz="914400" rtl="0" eaLnBrk="1" latinLnBrk="0" hangingPunct="1">
              <a:defRPr kumimoji="1" kern="1200">
                <a:solidFill>
                  <a:schemeClr val="tx1"/>
                </a:solidFill>
                <a:latin typeface="Verdana" pitchFamily="34" charset="0"/>
                <a:ea typeface="新細明體" pitchFamily="18" charset="-120"/>
                <a:cs typeface="+mn-cs"/>
              </a:defRPr>
            </a:lvl8pPr>
            <a:lvl9pPr marL="3657600" algn="l" defTabSz="914400" rtl="0" eaLnBrk="1" latinLnBrk="0" hangingPunct="1">
              <a:defRPr kumimoji="1" kern="1200">
                <a:solidFill>
                  <a:schemeClr val="tx1"/>
                </a:solidFill>
                <a:latin typeface="Verdana" pitchFamily="34" charset="0"/>
                <a:ea typeface="新細明體" pitchFamily="18" charset="-120"/>
                <a:cs typeface="+mn-cs"/>
              </a:defRPr>
            </a:lvl9pPr>
          </a:lstStyle>
          <a:p>
            <a:pPr>
              <a:defRPr/>
            </a:pPr>
            <a:fld id="{47492D76-6819-46CE-9C65-06D79967D476}" type="slidenum">
              <a:rPr lang="en-US" altLang="zh-TW" smtClean="0">
                <a:solidFill>
                  <a:prstClr val="black">
                    <a:tint val="75000"/>
                  </a:prstClr>
                </a:solidFill>
              </a:rPr>
              <a:pPr>
                <a:defRPr/>
              </a:pPr>
              <a:t>‹#›</a:t>
            </a:fld>
            <a:endParaRPr lang="en-US" altLang="zh-TW">
              <a:solidFill>
                <a:prstClr val="black">
                  <a:tint val="75000"/>
                </a:prstClr>
              </a:solidFill>
            </a:endParaRPr>
          </a:p>
        </p:txBody>
      </p: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74625" y="2133600"/>
            <a:ext cx="1444625" cy="1438275"/>
          </a:xfrm>
          <a:prstGeom prst="rect">
            <a:avLst/>
          </a:prstGeom>
          <a:ln>
            <a:noFill/>
          </a:ln>
          <a:effectLst>
            <a:outerShdw blurRad="292100" dist="139700" dir="2700000" algn="tl" rotWithShape="0">
              <a:srgbClr val="333333">
                <a:alpha val="65000"/>
              </a:srgbClr>
            </a:outerShdw>
          </a:effectLst>
        </p:spPr>
      </p:pic>
      <p:sp>
        <p:nvSpPr>
          <p:cNvPr id="6" name="標題 1"/>
          <p:cNvSpPr>
            <a:spLocks noGrp="1"/>
          </p:cNvSpPr>
          <p:nvPr>
            <p:ph type="ctrTitle"/>
          </p:nvPr>
        </p:nvSpPr>
        <p:spPr>
          <a:xfrm>
            <a:off x="1765920" y="2060848"/>
            <a:ext cx="6910536" cy="1470025"/>
          </a:xfrm>
        </p:spPr>
        <p:txBody>
          <a:bodyPr/>
          <a:lstStyle>
            <a:lvl1pPr>
              <a:defRPr>
                <a:solidFill>
                  <a:srgbClr val="0000CC"/>
                </a:solidFill>
                <a:latin typeface="標楷體" pitchFamily="65" charset="-120"/>
                <a:ea typeface="標楷體" pitchFamily="65" charset="-120"/>
              </a:defRPr>
            </a:lvl1pPr>
          </a:lstStyle>
          <a:p>
            <a:r>
              <a:rPr lang="zh-TW" altLang="en-US"/>
              <a:t>按一下以編輯母片標題樣式</a:t>
            </a:r>
            <a:endParaRPr lang="zh-TW" altLang="en-US" dirty="0"/>
          </a:p>
        </p:txBody>
      </p:sp>
      <p:sp>
        <p:nvSpPr>
          <p:cNvPr id="7" name="副標題 2"/>
          <p:cNvSpPr>
            <a:spLocks noGrp="1"/>
          </p:cNvSpPr>
          <p:nvPr>
            <p:ph type="subTitle" idx="1"/>
          </p:nvPr>
        </p:nvSpPr>
        <p:spPr>
          <a:xfrm>
            <a:off x="1371600" y="4725144"/>
            <a:ext cx="6400800" cy="1440160"/>
          </a:xfrm>
        </p:spPr>
        <p:txBody>
          <a:bodyPr/>
          <a:lstStyle>
            <a:lvl1pPr marL="0" indent="0" algn="ctr">
              <a:buNone/>
              <a:defRPr>
                <a:solidFill>
                  <a:srgbClr val="0000CC"/>
                </a:solidFill>
                <a:latin typeface="標楷體" pitchFamily="65" charset="-120"/>
                <a:ea typeface="標楷體" pitchFamily="65"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zh-TW" altLang="en-US" dirty="0"/>
          </a:p>
        </p:txBody>
      </p:sp>
      <p:sp>
        <p:nvSpPr>
          <p:cNvPr id="10" name="日期版面配置區 2"/>
          <p:cNvSpPr>
            <a:spLocks noGrp="1"/>
          </p:cNvSpPr>
          <p:nvPr>
            <p:ph type="dt" sz="half" idx="10"/>
          </p:nvPr>
        </p:nvSpPr>
        <p:spPr/>
        <p:txBody>
          <a:bodyPr/>
          <a:lstStyle>
            <a:lvl1pPr>
              <a:defRPr>
                <a:latin typeface="新細明體" charset="-120"/>
              </a:defRPr>
            </a:lvl1pPr>
          </a:lstStyle>
          <a:p>
            <a:fld id="{E9412465-768F-47C0-88C3-8E6B38DC2A49}" type="datetime1">
              <a:rPr lang="zh-TW" altLang="en-US" smtClean="0"/>
              <a:t>2023/10/20</a:t>
            </a:fld>
            <a:endParaRPr lang="en-US" altLang="zh-TW"/>
          </a:p>
        </p:txBody>
      </p:sp>
      <p:sp>
        <p:nvSpPr>
          <p:cNvPr id="11" name="頁尾版面配置區 3"/>
          <p:cNvSpPr>
            <a:spLocks noGrp="1"/>
          </p:cNvSpPr>
          <p:nvPr>
            <p:ph type="ftr" sz="quarter" idx="11"/>
          </p:nvPr>
        </p:nvSpPr>
        <p:spPr/>
        <p:txBody>
          <a:bodyPr/>
          <a:lstStyle>
            <a:lvl1pPr>
              <a:defRPr/>
            </a:lvl1pPr>
          </a:lstStyle>
          <a:p>
            <a:endParaRPr lang="en-US" altLang="zh-TW"/>
          </a:p>
        </p:txBody>
      </p:sp>
      <p:sp>
        <p:nvSpPr>
          <p:cNvPr id="12" name="投影片編號版面配置區 4"/>
          <p:cNvSpPr>
            <a:spLocks noGrp="1"/>
          </p:cNvSpPr>
          <p:nvPr>
            <p:ph type="sldNum" sz="quarter" idx="12"/>
          </p:nvPr>
        </p:nvSpPr>
        <p:spPr/>
        <p:txBody>
          <a:bodyPr/>
          <a:lstStyle>
            <a:lvl1pPr>
              <a:defRPr/>
            </a:lvl1pPr>
          </a:lstStyle>
          <a:p>
            <a:pPr>
              <a:defRPr/>
            </a:pPr>
            <a:fld id="{92095E41-EBE2-4C65-BCCA-C85D0949842B}" type="slidenum">
              <a:rPr lang="en-US" altLang="zh-TW">
                <a:solidFill>
                  <a:prstClr val="black">
                    <a:tint val="75000"/>
                  </a:prstClr>
                </a:solidFill>
              </a:rPr>
              <a:pPr>
                <a:defRPr/>
              </a:pPr>
              <a:t>‹#›</a:t>
            </a:fld>
            <a:endParaRPr lang="en-US" altLang="zh-TW">
              <a:solidFill>
                <a:prstClr val="black">
                  <a:tint val="75000"/>
                </a:prstClr>
              </a:solidFill>
            </a:endParaRPr>
          </a:p>
        </p:txBody>
      </p:sp>
    </p:spTree>
    <p:extLst>
      <p:ext uri="{BB962C8B-B14F-4D97-AF65-F5344CB8AC3E}">
        <p14:creationId xmlns:p14="http://schemas.microsoft.com/office/powerpoint/2010/main" val="2791821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grpSp>
        <p:nvGrpSpPr>
          <p:cNvPr id="4" name="群組 6"/>
          <p:cNvGrpSpPr>
            <a:grpSpLocks/>
          </p:cNvGrpSpPr>
          <p:nvPr userDrawn="1"/>
        </p:nvGrpSpPr>
        <p:grpSpPr bwMode="auto">
          <a:xfrm>
            <a:off x="0" y="908050"/>
            <a:ext cx="9128125" cy="900113"/>
            <a:chOff x="0" y="908720"/>
            <a:chExt cx="9128102" cy="899592"/>
          </a:xfrm>
        </p:grpSpPr>
        <p:sp>
          <p:nvSpPr>
            <p:cNvPr id="5" name="矩形 7"/>
            <p:cNvSpPr/>
            <p:nvPr userDrawn="1"/>
          </p:nvSpPr>
          <p:spPr>
            <a:xfrm>
              <a:off x="463549" y="1141948"/>
              <a:ext cx="3186105" cy="433136"/>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kumimoji="1" lang="zh-TW" altLang="en-US" sz="2000" dirty="0">
                  <a:solidFill>
                    <a:prstClr val="white"/>
                  </a:solidFill>
                </a:rPr>
                <a:t>衛生福利部</a:t>
              </a:r>
              <a:endParaRPr kumimoji="1" lang="en-US" altLang="zh-TW" sz="2000" dirty="0">
                <a:solidFill>
                  <a:prstClr val="white"/>
                </a:solidFill>
              </a:endParaRPr>
            </a:p>
            <a:p>
              <a:pPr algn="ctr" fontAlgn="base">
                <a:spcBef>
                  <a:spcPct val="0"/>
                </a:spcBef>
                <a:spcAft>
                  <a:spcPct val="0"/>
                </a:spcAft>
                <a:defRPr/>
              </a:pPr>
              <a:r>
                <a:rPr kumimoji="1" lang="en-US" altLang="zh-TW" sz="1200" b="1" dirty="0">
                  <a:solidFill>
                    <a:prstClr val="white"/>
                  </a:solidFill>
                </a:rPr>
                <a:t>Ministry of Health and Welfare</a:t>
              </a:r>
              <a:endParaRPr kumimoji="1" lang="zh-TW" altLang="en-US" sz="1200" b="1" dirty="0">
                <a:solidFill>
                  <a:prstClr val="white"/>
                </a:solidFill>
              </a:endParaRPr>
            </a:p>
          </p:txBody>
        </p:sp>
        <p:pic>
          <p:nvPicPr>
            <p:cNvPr id="6"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908720"/>
              <a:ext cx="899592" cy="899592"/>
            </a:xfrm>
            <a:prstGeom prst="rect">
              <a:avLst/>
            </a:prstGeom>
            <a:noFill/>
            <a:ln w="9525">
              <a:noFill/>
              <a:miter lim="800000"/>
              <a:headEnd/>
              <a:tailEnd/>
            </a:ln>
          </p:spPr>
        </p:pic>
        <p:sp>
          <p:nvSpPr>
            <p:cNvPr id="7" name="矩形 9"/>
            <p:cNvSpPr/>
            <p:nvPr userDrawn="1"/>
          </p:nvSpPr>
          <p:spPr>
            <a:xfrm>
              <a:off x="3403591" y="1308538"/>
              <a:ext cx="5724511" cy="99955"/>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kumimoji="1" lang="zh-TW" altLang="en-US">
                <a:solidFill>
                  <a:prstClr val="white"/>
                </a:solidFill>
              </a:endParaRPr>
            </a:p>
          </p:txBody>
        </p:sp>
      </p:grpSp>
      <p:grpSp>
        <p:nvGrpSpPr>
          <p:cNvPr id="8" name="Group 16"/>
          <p:cNvGrpSpPr>
            <a:grpSpLocks/>
          </p:cNvGrpSpPr>
          <p:nvPr userDrawn="1"/>
        </p:nvGrpSpPr>
        <p:grpSpPr bwMode="auto">
          <a:xfrm>
            <a:off x="0" y="908050"/>
            <a:ext cx="9128125" cy="900113"/>
            <a:chOff x="0" y="572"/>
            <a:chExt cx="5750" cy="567"/>
          </a:xfrm>
        </p:grpSpPr>
        <p:sp>
          <p:nvSpPr>
            <p:cNvPr id="9" name="矩形 4"/>
            <p:cNvSpPr/>
            <p:nvPr/>
          </p:nvSpPr>
          <p:spPr>
            <a:xfrm>
              <a:off x="292" y="705"/>
              <a:ext cx="2134" cy="307"/>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kumimoji="1" lang="zh-TW" altLang="en-US" sz="2000" dirty="0">
                  <a:solidFill>
                    <a:prstClr val="white"/>
                  </a:solidFill>
                  <a:latin typeface="Times New Roman" pitchFamily="18" charset="0"/>
                </a:rPr>
                <a:t>衛生福利部</a:t>
              </a:r>
              <a:endParaRPr kumimoji="1" lang="en-US" altLang="zh-TW" sz="2000" dirty="0">
                <a:solidFill>
                  <a:prstClr val="white"/>
                </a:solidFill>
                <a:latin typeface="Times New Roman" pitchFamily="18" charset="0"/>
              </a:endParaRPr>
            </a:p>
            <a:p>
              <a:pPr algn="ctr" fontAlgn="base">
                <a:spcBef>
                  <a:spcPct val="0"/>
                </a:spcBef>
                <a:spcAft>
                  <a:spcPct val="0"/>
                </a:spcAft>
                <a:defRPr/>
              </a:pPr>
              <a:r>
                <a:rPr kumimoji="1" lang="en-US" altLang="zh-TW" sz="1200" b="1" dirty="0">
                  <a:solidFill>
                    <a:prstClr val="white"/>
                  </a:solidFill>
                  <a:latin typeface="Times New Roman" pitchFamily="18" charset="0"/>
                </a:rPr>
                <a:t>Ministry of Health and Welfare</a:t>
              </a:r>
              <a:endParaRPr kumimoji="1" lang="zh-TW" altLang="en-US" sz="1200" b="1" dirty="0">
                <a:solidFill>
                  <a:prstClr val="white"/>
                </a:solidFill>
                <a:latin typeface="Times New Roman" pitchFamily="18" charset="0"/>
              </a:endParaRPr>
            </a:p>
          </p:txBody>
        </p:sp>
        <p:pic>
          <p:nvPicPr>
            <p:cNvPr id="10"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572"/>
              <a:ext cx="567" cy="567"/>
            </a:xfrm>
            <a:prstGeom prst="rect">
              <a:avLst/>
            </a:prstGeom>
            <a:noFill/>
            <a:ln w="9525">
              <a:noFill/>
              <a:miter lim="800000"/>
              <a:headEnd/>
              <a:tailEnd/>
            </a:ln>
          </p:spPr>
        </p:pic>
        <p:sp>
          <p:nvSpPr>
            <p:cNvPr id="11" name="矩形 6"/>
            <p:cNvSpPr/>
            <p:nvPr/>
          </p:nvSpPr>
          <p:spPr>
            <a:xfrm>
              <a:off x="2144" y="824"/>
              <a:ext cx="3606" cy="63"/>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kumimoji="1" lang="zh-TW" altLang="en-US">
                <a:solidFill>
                  <a:prstClr val="white"/>
                </a:solidFill>
              </a:endParaRPr>
            </a:p>
          </p:txBody>
        </p:sp>
      </p:grpSp>
      <p:sp>
        <p:nvSpPr>
          <p:cNvPr id="2" name="標題 1"/>
          <p:cNvSpPr>
            <a:spLocks noGrp="1"/>
          </p:cNvSpPr>
          <p:nvPr>
            <p:ph type="title"/>
          </p:nvPr>
        </p:nvSpPr>
        <p:spPr>
          <a:xfrm>
            <a:off x="463116" y="27856"/>
            <a:ext cx="8229600" cy="1143000"/>
          </a:xfrm>
        </p:spPr>
        <p:txBody>
          <a:bodyPr/>
          <a:lstStyle>
            <a:lvl1pPr>
              <a:defRPr sz="4000">
                <a:latin typeface="+mj-ea"/>
                <a:ea typeface="+mj-ea"/>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defRPr>
                <a:latin typeface="+mn-ea"/>
                <a:ea typeface="+mn-ea"/>
              </a:defRPr>
            </a:lvl1pPr>
            <a:lvl2pPr>
              <a:defRPr>
                <a:latin typeface="+mn-ea"/>
                <a:ea typeface="+mn-ea"/>
              </a:defRPr>
            </a:lvl2pPr>
            <a:lvl3pPr>
              <a:defRPr>
                <a:latin typeface="+mn-ea"/>
                <a:ea typeface="+mn-ea"/>
              </a:defRPr>
            </a:lvl3pPr>
            <a:lvl4pPr>
              <a:defRPr>
                <a:latin typeface="+mn-ea"/>
                <a:ea typeface="+mn-ea"/>
              </a:defRPr>
            </a:lvl4pPr>
            <a:lvl5pPr>
              <a:defRPr>
                <a:latin typeface="+mn-ea"/>
                <a:ea typeface="+mn-ea"/>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13" name="日期版面配置區 3"/>
          <p:cNvSpPr>
            <a:spLocks noGrp="1"/>
          </p:cNvSpPr>
          <p:nvPr>
            <p:ph type="dt" sz="half" idx="10"/>
          </p:nvPr>
        </p:nvSpPr>
        <p:spPr/>
        <p:txBody>
          <a:bodyPr/>
          <a:lstStyle>
            <a:lvl1pPr>
              <a:defRPr/>
            </a:lvl1pPr>
          </a:lstStyle>
          <a:p>
            <a:fld id="{7C8712EB-6FB9-4993-84D1-B5B795E0E2FF}" type="datetime1">
              <a:rPr lang="zh-TW" altLang="en-US" smtClean="0"/>
              <a:t>2023/10/20</a:t>
            </a:fld>
            <a:endParaRPr lang="en-US" altLang="zh-TW"/>
          </a:p>
        </p:txBody>
      </p:sp>
      <p:sp>
        <p:nvSpPr>
          <p:cNvPr id="14" name="頁尾版面配置區 4"/>
          <p:cNvSpPr>
            <a:spLocks noGrp="1"/>
          </p:cNvSpPr>
          <p:nvPr>
            <p:ph type="ftr" sz="quarter" idx="11"/>
          </p:nvPr>
        </p:nvSpPr>
        <p:spPr/>
        <p:txBody>
          <a:bodyPr/>
          <a:lstStyle>
            <a:lvl1pPr>
              <a:defRPr/>
            </a:lvl1pPr>
          </a:lstStyle>
          <a:p>
            <a:endParaRPr lang="en-US" altLang="zh-TW"/>
          </a:p>
        </p:txBody>
      </p:sp>
      <p:sp>
        <p:nvSpPr>
          <p:cNvPr id="15" name="投影片編號版面配置區 5"/>
          <p:cNvSpPr>
            <a:spLocks noGrp="1"/>
          </p:cNvSpPr>
          <p:nvPr>
            <p:ph type="sldNum" sz="quarter" idx="12"/>
          </p:nvPr>
        </p:nvSpPr>
        <p:spPr/>
        <p:txBody>
          <a:bodyPr/>
          <a:lstStyle>
            <a:lvl1pPr>
              <a:defRPr sz="1400">
                <a:solidFill>
                  <a:schemeClr val="tx1"/>
                </a:solidFill>
              </a:defRPr>
            </a:lvl1pPr>
          </a:lstStyle>
          <a:p>
            <a:pPr>
              <a:defRPr/>
            </a:pPr>
            <a:fld id="{39A2324E-18F6-4066-8489-E9E4359DD8DE}" type="slidenum">
              <a:rPr lang="en-US" altLang="zh-TW" smtClean="0">
                <a:solidFill>
                  <a:prstClr val="black"/>
                </a:solidFill>
              </a:rPr>
              <a:pPr>
                <a:defRPr/>
              </a:pPr>
              <a:t>‹#›</a:t>
            </a:fld>
            <a:endParaRPr lang="en-US" altLang="zh-TW" dirty="0">
              <a:solidFill>
                <a:prstClr val="black"/>
              </a:solidFill>
            </a:endParaRPr>
          </a:p>
        </p:txBody>
      </p:sp>
    </p:spTree>
    <p:extLst>
      <p:ext uri="{BB962C8B-B14F-4D97-AF65-F5344CB8AC3E}">
        <p14:creationId xmlns:p14="http://schemas.microsoft.com/office/powerpoint/2010/main" val="2978334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574675" y="304800"/>
            <a:ext cx="8001000" cy="1216025"/>
          </a:xfrm>
        </p:spPr>
        <p:txBody>
          <a:bodyPr/>
          <a:lstStyle/>
          <a:p>
            <a:r>
              <a:rPr lang="zh-TW" altLang="en-US"/>
              <a:t>按一下以編輯母片標題樣式</a:t>
            </a:r>
          </a:p>
        </p:txBody>
      </p:sp>
      <p:sp>
        <p:nvSpPr>
          <p:cNvPr id="3" name="文字版面配置區 2"/>
          <p:cNvSpPr>
            <a:spLocks noGrp="1"/>
          </p:cNvSpPr>
          <p:nvPr>
            <p:ph type="body" sz="half" idx="1"/>
          </p:nvPr>
        </p:nvSpPr>
        <p:spPr>
          <a:xfrm>
            <a:off x="566738" y="1752600"/>
            <a:ext cx="3924300" cy="4267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3438" y="1752600"/>
            <a:ext cx="3924300" cy="42672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6"/>
          <p:cNvSpPr>
            <a:spLocks noGrp="1" noChangeArrowheads="1"/>
          </p:cNvSpPr>
          <p:nvPr>
            <p:ph type="dt" sz="half" idx="10"/>
          </p:nvPr>
        </p:nvSpPr>
        <p:spPr>
          <a:ln/>
        </p:spPr>
        <p:txBody>
          <a:bodyPr/>
          <a:lstStyle>
            <a:lvl1pPr>
              <a:defRPr/>
            </a:lvl1pPr>
          </a:lstStyle>
          <a:p>
            <a:pPr>
              <a:defRPr/>
            </a:pPr>
            <a:fld id="{536691B4-6772-447F-A773-A4EAF8C13185}" type="datetime1">
              <a:rPr lang="zh-TW" altLang="en-US" smtClean="0"/>
              <a:t>2023/10/20</a:t>
            </a:fld>
            <a:endParaRPr lang="en-US" altLang="zh-TW"/>
          </a:p>
        </p:txBody>
      </p:sp>
      <p:sp>
        <p:nvSpPr>
          <p:cNvPr id="6" name="Rectangle 7"/>
          <p:cNvSpPr>
            <a:spLocks noGrp="1" noChangeArrowheads="1"/>
          </p:cNvSpPr>
          <p:nvPr>
            <p:ph type="ftr" sz="quarter" idx="11"/>
          </p:nvPr>
        </p:nvSpPr>
        <p:spPr>
          <a:ln/>
        </p:spPr>
        <p:txBody>
          <a:bodyPr/>
          <a:lstStyle>
            <a:lvl1pPr>
              <a:defRPr/>
            </a:lvl1pPr>
          </a:lstStyle>
          <a:p>
            <a:pPr>
              <a:defRPr/>
            </a:pPr>
            <a:endParaRPr lang="zh-TW" altLang="en-US"/>
          </a:p>
        </p:txBody>
      </p:sp>
    </p:spTree>
    <p:extLst>
      <p:ext uri="{BB962C8B-B14F-4D97-AF65-F5344CB8AC3E}">
        <p14:creationId xmlns:p14="http://schemas.microsoft.com/office/powerpoint/2010/main" val="13236291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標題版面配置區 1"/>
          <p:cNvSpPr>
            <a:spLocks noGrp="1"/>
          </p:cNvSpPr>
          <p:nvPr>
            <p:ph type="title"/>
          </p:nvPr>
        </p:nvSpPr>
        <p:spPr bwMode="auto">
          <a:xfrm>
            <a:off x="457200" y="11588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27"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15" name="日期版面配置區 3"/>
          <p:cNvSpPr>
            <a:spLocks noGrp="1"/>
          </p:cNvSpPr>
          <p:nvPr>
            <p:ph type="dt" sz="half" idx="2"/>
          </p:nvPr>
        </p:nvSpPr>
        <p:spPr>
          <a:xfrm>
            <a:off x="-36513" y="6519863"/>
            <a:ext cx="2133601" cy="365125"/>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defRPr>
            </a:lvl1pPr>
          </a:lstStyle>
          <a:p>
            <a:pPr fontAlgn="base">
              <a:spcBef>
                <a:spcPct val="0"/>
              </a:spcBef>
              <a:spcAft>
                <a:spcPct val="0"/>
              </a:spcAft>
            </a:pPr>
            <a:fld id="{98B2DDA9-69F4-4227-AC13-973D2A46547F}" type="datetime1">
              <a:rPr kumimoji="1" lang="zh-TW" altLang="en-US" smtClean="0">
                <a:latin typeface="Verdana" pitchFamily="34" charset="0"/>
                <a:ea typeface="新細明體" charset="-120"/>
              </a:rPr>
              <a:t>2023/10/20</a:t>
            </a:fld>
            <a:endParaRPr kumimoji="1" lang="en-US" altLang="zh-TW">
              <a:latin typeface="Verdana" pitchFamily="34" charset="0"/>
              <a:ea typeface="新細明體" charset="-120"/>
            </a:endParaRPr>
          </a:p>
        </p:txBody>
      </p:sp>
      <p:sp>
        <p:nvSpPr>
          <p:cNvPr id="16" name="頁尾版面配置區 4"/>
          <p:cNvSpPr>
            <a:spLocks noGrp="1"/>
          </p:cNvSpPr>
          <p:nvPr>
            <p:ph type="ftr" sz="quarter" idx="3"/>
          </p:nvPr>
        </p:nvSpPr>
        <p:spPr>
          <a:xfrm>
            <a:off x="3124200" y="6519863"/>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000">
                <a:solidFill>
                  <a:srgbClr val="898989"/>
                </a:solidFill>
              </a:defRPr>
            </a:lvl1pPr>
          </a:lstStyle>
          <a:p>
            <a:pPr fontAlgn="base">
              <a:spcBef>
                <a:spcPct val="0"/>
              </a:spcBef>
              <a:spcAft>
                <a:spcPct val="0"/>
              </a:spcAft>
            </a:pPr>
            <a:endParaRPr kumimoji="1" lang="en-US" altLang="zh-TW">
              <a:latin typeface="Verdana" pitchFamily="34" charset="0"/>
              <a:ea typeface="新細明體" charset="-120"/>
            </a:endParaRPr>
          </a:p>
        </p:txBody>
      </p:sp>
      <p:sp>
        <p:nvSpPr>
          <p:cNvPr id="17" name="投影片編號版面配置區 5"/>
          <p:cNvSpPr>
            <a:spLocks noGrp="1"/>
          </p:cNvSpPr>
          <p:nvPr>
            <p:ph type="sldNum" sz="quarter" idx="4"/>
          </p:nvPr>
        </p:nvSpPr>
        <p:spPr>
          <a:xfrm>
            <a:off x="6975475" y="6519863"/>
            <a:ext cx="2133600" cy="365125"/>
          </a:xfrm>
          <a:prstGeom prst="rect">
            <a:avLst/>
          </a:prstGeom>
        </p:spPr>
        <p:txBody>
          <a:bodyPr vert="horz" lIns="91440" tIns="45720" rIns="91440" bIns="45720" rtlCol="0" anchor="ctr"/>
          <a:lstStyle>
            <a:lvl1pPr algn="r">
              <a:defRPr sz="1000">
                <a:solidFill>
                  <a:schemeClr val="tx1">
                    <a:tint val="75000"/>
                  </a:schemeClr>
                </a:solidFill>
                <a:ea typeface="新細明體" pitchFamily="18" charset="-120"/>
              </a:defRPr>
            </a:lvl1pPr>
          </a:lstStyle>
          <a:p>
            <a:pPr fontAlgn="base">
              <a:spcBef>
                <a:spcPct val="0"/>
              </a:spcBef>
              <a:spcAft>
                <a:spcPct val="0"/>
              </a:spcAft>
              <a:defRPr/>
            </a:pPr>
            <a:fld id="{7242F49E-319E-4A7C-B25D-C307B2C36E2C}" type="slidenum">
              <a:rPr kumimoji="1" lang="en-US" altLang="zh-TW">
                <a:solidFill>
                  <a:prstClr val="black">
                    <a:tint val="75000"/>
                  </a:prstClr>
                </a:solidFill>
                <a:latin typeface="Verdana" pitchFamily="34" charset="0"/>
              </a:rPr>
              <a:pPr fontAlgn="base">
                <a:spcBef>
                  <a:spcPct val="0"/>
                </a:spcBef>
                <a:spcAft>
                  <a:spcPct val="0"/>
                </a:spcAft>
                <a:defRPr/>
              </a:pPr>
              <a:t>‹#›</a:t>
            </a:fld>
            <a:endParaRPr kumimoji="1" lang="en-US" altLang="zh-TW">
              <a:solidFill>
                <a:prstClr val="black">
                  <a:tint val="75000"/>
                </a:prstClr>
              </a:solidFill>
              <a:latin typeface="Verdana" pitchFamily="34" charset="0"/>
            </a:endParaRPr>
          </a:p>
        </p:txBody>
      </p:sp>
    </p:spTree>
    <p:extLst>
      <p:ext uri="{BB962C8B-B14F-4D97-AF65-F5344CB8AC3E}">
        <p14:creationId xmlns:p14="http://schemas.microsoft.com/office/powerpoint/2010/main" val="3920269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Lst>
  <p:hf hdr="0" ftr="0" dt="0"/>
  <p:txStyles>
    <p:titleStyle>
      <a:lvl1pPr algn="ctr" rtl="0" eaLnBrk="1" fontAlgn="base" hangingPunct="1">
        <a:spcBef>
          <a:spcPct val="0"/>
        </a:spcBef>
        <a:spcAft>
          <a:spcPct val="0"/>
        </a:spcAft>
        <a:defRPr sz="4000" b="1" kern="1200">
          <a:solidFill>
            <a:schemeClr val="tx2"/>
          </a:solidFill>
          <a:latin typeface="+mj-ea"/>
          <a:ea typeface="+mj-ea"/>
          <a:cs typeface="+mj-cs"/>
        </a:defRPr>
      </a:lvl1pPr>
      <a:lvl2pPr algn="ctr" rtl="0" eaLnBrk="1" fontAlgn="base" hangingPunct="1">
        <a:spcBef>
          <a:spcPct val="0"/>
        </a:spcBef>
        <a:spcAft>
          <a:spcPct val="0"/>
        </a:spcAft>
        <a:defRPr sz="4400" b="1">
          <a:solidFill>
            <a:srgbClr val="0000CC"/>
          </a:solidFill>
          <a:latin typeface="標楷體" pitchFamily="65" charset="-120"/>
          <a:ea typeface="標楷體" pitchFamily="65" charset="-120"/>
        </a:defRPr>
      </a:lvl2pPr>
      <a:lvl3pPr algn="ctr" rtl="0" eaLnBrk="1" fontAlgn="base" hangingPunct="1">
        <a:spcBef>
          <a:spcPct val="0"/>
        </a:spcBef>
        <a:spcAft>
          <a:spcPct val="0"/>
        </a:spcAft>
        <a:defRPr sz="4400" b="1">
          <a:solidFill>
            <a:srgbClr val="0000CC"/>
          </a:solidFill>
          <a:latin typeface="標楷體" pitchFamily="65" charset="-120"/>
          <a:ea typeface="標楷體" pitchFamily="65" charset="-120"/>
        </a:defRPr>
      </a:lvl3pPr>
      <a:lvl4pPr algn="ctr" rtl="0" eaLnBrk="1" fontAlgn="base" hangingPunct="1">
        <a:spcBef>
          <a:spcPct val="0"/>
        </a:spcBef>
        <a:spcAft>
          <a:spcPct val="0"/>
        </a:spcAft>
        <a:defRPr sz="4400" b="1">
          <a:solidFill>
            <a:srgbClr val="0000CC"/>
          </a:solidFill>
          <a:latin typeface="標楷體" pitchFamily="65" charset="-120"/>
          <a:ea typeface="標楷體" pitchFamily="65" charset="-120"/>
        </a:defRPr>
      </a:lvl4pPr>
      <a:lvl5pPr algn="ctr" rtl="0" eaLnBrk="1" fontAlgn="base" hangingPunct="1">
        <a:spcBef>
          <a:spcPct val="0"/>
        </a:spcBef>
        <a:spcAft>
          <a:spcPct val="0"/>
        </a:spcAft>
        <a:defRPr sz="4400" b="1">
          <a:solidFill>
            <a:srgbClr val="0000CC"/>
          </a:solidFill>
          <a:latin typeface="標楷體" pitchFamily="65" charset="-120"/>
          <a:ea typeface="標楷體" pitchFamily="65" charset="-120"/>
        </a:defRPr>
      </a:lvl5pPr>
      <a:lvl6pPr marL="457200" algn="ctr" rtl="0" eaLnBrk="1" fontAlgn="base" hangingPunct="1">
        <a:spcBef>
          <a:spcPct val="0"/>
        </a:spcBef>
        <a:spcAft>
          <a:spcPct val="0"/>
        </a:spcAft>
        <a:defRPr sz="4400" b="1">
          <a:solidFill>
            <a:srgbClr val="0000CC"/>
          </a:solidFill>
          <a:latin typeface="標楷體" pitchFamily="65" charset="-120"/>
          <a:ea typeface="標楷體" pitchFamily="65" charset="-120"/>
        </a:defRPr>
      </a:lvl6pPr>
      <a:lvl7pPr marL="914400" algn="ctr" rtl="0" eaLnBrk="1" fontAlgn="base" hangingPunct="1">
        <a:spcBef>
          <a:spcPct val="0"/>
        </a:spcBef>
        <a:spcAft>
          <a:spcPct val="0"/>
        </a:spcAft>
        <a:defRPr sz="4400" b="1">
          <a:solidFill>
            <a:srgbClr val="0000CC"/>
          </a:solidFill>
          <a:latin typeface="標楷體" pitchFamily="65" charset="-120"/>
          <a:ea typeface="標楷體" pitchFamily="65" charset="-120"/>
        </a:defRPr>
      </a:lvl7pPr>
      <a:lvl8pPr marL="1371600" algn="ctr" rtl="0" eaLnBrk="1" fontAlgn="base" hangingPunct="1">
        <a:spcBef>
          <a:spcPct val="0"/>
        </a:spcBef>
        <a:spcAft>
          <a:spcPct val="0"/>
        </a:spcAft>
        <a:defRPr sz="4400" b="1">
          <a:solidFill>
            <a:srgbClr val="0000CC"/>
          </a:solidFill>
          <a:latin typeface="標楷體" pitchFamily="65" charset="-120"/>
          <a:ea typeface="標楷體" pitchFamily="65" charset="-120"/>
        </a:defRPr>
      </a:lvl8pPr>
      <a:lvl9pPr marL="1828800" algn="ctr" rtl="0" eaLnBrk="1" fontAlgn="base" hangingPunct="1">
        <a:spcBef>
          <a:spcPct val="0"/>
        </a:spcBef>
        <a:spcAft>
          <a:spcPct val="0"/>
        </a:spcAft>
        <a:defRPr sz="4400" b="1">
          <a:solidFill>
            <a:srgbClr val="0000CC"/>
          </a:solidFill>
          <a:latin typeface="標楷體" pitchFamily="65" charset="-120"/>
          <a:ea typeface="標楷體" pitchFamily="65" charset="-12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ea"/>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ea"/>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ea"/>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ea"/>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ea"/>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標題 8"/>
          <p:cNvSpPr>
            <a:spLocks noGrp="1"/>
          </p:cNvSpPr>
          <p:nvPr>
            <p:ph type="title"/>
          </p:nvPr>
        </p:nvSpPr>
        <p:spPr>
          <a:xfrm>
            <a:off x="683568" y="2204864"/>
            <a:ext cx="7992888" cy="3240360"/>
          </a:xfrm>
          <a:solidFill>
            <a:schemeClr val="bg1"/>
          </a:solidFill>
        </p:spPr>
        <p:txBody>
          <a:bodyPr/>
          <a:lstStyle/>
          <a:p>
            <a:pPr>
              <a:spcBef>
                <a:spcPts val="1200"/>
              </a:spcBef>
            </a:pPr>
            <a:r>
              <a:rPr lang="zh-TW" altLang="en-US" sz="5400" dirty="0">
                <a:solidFill>
                  <a:schemeClr val="bg2">
                    <a:lumMod val="10000"/>
                  </a:schemeClr>
                </a:solidFill>
              </a:rPr>
              <a:t>申請聘僱外籍家庭看護工多元免評認定方式</a:t>
            </a:r>
            <a:r>
              <a:rPr lang="zh-TW" altLang="en-US" sz="4800" dirty="0">
                <a:solidFill>
                  <a:schemeClr val="bg2">
                    <a:lumMod val="10000"/>
                  </a:schemeClr>
                </a:solidFill>
              </a:rPr>
              <a:t>說明會</a:t>
            </a:r>
            <a:br>
              <a:rPr lang="en-US" altLang="zh-TW" sz="4800" dirty="0">
                <a:solidFill>
                  <a:schemeClr val="bg2">
                    <a:lumMod val="10000"/>
                  </a:schemeClr>
                </a:solidFill>
              </a:rPr>
            </a:br>
            <a:br>
              <a:rPr lang="en-US" altLang="zh-TW" dirty="0">
                <a:solidFill>
                  <a:srgbClr val="00B0F0"/>
                </a:solidFill>
              </a:rPr>
            </a:br>
            <a:r>
              <a:rPr lang="zh-TW" altLang="en-US" sz="2800" dirty="0">
                <a:solidFill>
                  <a:schemeClr val="tx1">
                    <a:lumMod val="65000"/>
                    <a:lumOff val="35000"/>
                  </a:schemeClr>
                </a:solidFill>
                <a:latin typeface="Times New Roman" panose="02020603050405020304" pitchFamily="18" charset="0"/>
                <a:cs typeface="Times New Roman" panose="02020603050405020304" pitchFamily="18" charset="0"/>
              </a:rPr>
              <a:t>衛生福利部長期照顧司</a:t>
            </a:r>
            <a:br>
              <a:rPr lang="en-US" altLang="zh-TW" sz="2800" dirty="0">
                <a:solidFill>
                  <a:schemeClr val="tx1">
                    <a:lumMod val="65000"/>
                    <a:lumOff val="35000"/>
                  </a:schemeClr>
                </a:solidFill>
                <a:latin typeface="Times New Roman" panose="02020603050405020304" pitchFamily="18" charset="0"/>
                <a:cs typeface="Times New Roman" panose="02020603050405020304" pitchFamily="18" charset="0"/>
              </a:rPr>
            </a:br>
            <a:r>
              <a:rPr lang="en-US" altLang="zh-TW" sz="2800" dirty="0">
                <a:solidFill>
                  <a:schemeClr val="tx1">
                    <a:lumMod val="65000"/>
                    <a:lumOff val="35000"/>
                  </a:schemeClr>
                </a:solidFill>
                <a:latin typeface="+mn-ea"/>
                <a:cs typeface="Times New Roman" panose="02020603050405020304" pitchFamily="18" charset="0"/>
              </a:rPr>
              <a:t>112.10.20</a:t>
            </a:r>
            <a:br>
              <a:rPr lang="en-US" altLang="zh-TW" sz="2800" dirty="0">
                <a:solidFill>
                  <a:srgbClr val="E8F4F8"/>
                </a:solidFill>
                <a:latin typeface="Times New Roman" panose="02020603050405020304" pitchFamily="18" charset="0"/>
                <a:cs typeface="Times New Roman" panose="02020603050405020304" pitchFamily="18" charset="0"/>
              </a:rPr>
            </a:br>
            <a:endParaRPr lang="zh-TW" altLang="en-US" sz="3200" b="1" dirty="0">
              <a:solidFill>
                <a:srgbClr val="00B0F0"/>
              </a:solidFill>
            </a:endParaRPr>
          </a:p>
        </p:txBody>
      </p:sp>
      <p:sp>
        <p:nvSpPr>
          <p:cNvPr id="4" name="投影片編號版面配置區 3"/>
          <p:cNvSpPr>
            <a:spLocks noGrp="1"/>
          </p:cNvSpPr>
          <p:nvPr>
            <p:ph type="sldNum" sz="quarter" idx="12"/>
          </p:nvPr>
        </p:nvSpPr>
        <p:spPr/>
        <p:txBody>
          <a:bodyPr/>
          <a:lstStyle/>
          <a:p>
            <a:pPr>
              <a:defRPr/>
            </a:pPr>
            <a:fld id="{DB0609A9-7DEE-49B2-9349-EFBE838D76CB}" type="slidenum">
              <a:rPr lang="zh-TW" altLang="en-US" smtClean="0"/>
              <a:pPr>
                <a:defRPr/>
              </a:pPr>
              <a:t>1</a:t>
            </a:fld>
            <a:endParaRPr lang="zh-TW" altLang="en-US" dirty="0"/>
          </a:p>
        </p:txBody>
      </p:sp>
    </p:spTree>
    <p:extLst>
      <p:ext uri="{BB962C8B-B14F-4D97-AF65-F5344CB8AC3E}">
        <p14:creationId xmlns:p14="http://schemas.microsoft.com/office/powerpoint/2010/main" val="1409556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1600" y="2348880"/>
            <a:ext cx="6624736" cy="3212976"/>
          </a:xfrm>
          <a:solidFill>
            <a:schemeClr val="bg1"/>
          </a:solidFill>
          <a:ln>
            <a:noFill/>
          </a:ln>
        </p:spPr>
        <p:txBody>
          <a:bodyPr/>
          <a:lstStyle/>
          <a:p>
            <a:pPr marL="0" indent="0">
              <a:buNone/>
            </a:pPr>
            <a:r>
              <a:rPr kumimoji="1" lang="zh-TW" altLang="en-US" dirty="0">
                <a:solidFill>
                  <a:schemeClr val="bg2">
                    <a:lumMod val="10000"/>
                  </a:schemeClr>
                </a:solidFill>
              </a:rPr>
              <a:t>醫療機構辦理專業評估方式注意事項</a:t>
            </a:r>
            <a:br>
              <a:rPr kumimoji="1" lang="en-US" altLang="zh-TW" dirty="0">
                <a:solidFill>
                  <a:schemeClr val="bg2">
                    <a:lumMod val="10000"/>
                  </a:schemeClr>
                </a:solidFill>
              </a:rPr>
            </a:br>
            <a:r>
              <a:rPr kumimoji="1" lang="en-US" altLang="zh-TW" sz="3200" dirty="0">
                <a:solidFill>
                  <a:schemeClr val="bg2">
                    <a:lumMod val="10000"/>
                  </a:schemeClr>
                </a:solidFill>
              </a:rPr>
              <a:t>(</a:t>
            </a:r>
            <a:r>
              <a:rPr kumimoji="1" lang="zh-TW" altLang="en-US" sz="3200" dirty="0">
                <a:solidFill>
                  <a:schemeClr val="bg2">
                    <a:lumMod val="10000"/>
                  </a:schemeClr>
                </a:solidFill>
              </a:rPr>
              <a:t>含病症暨失能診斷證明書及</a:t>
            </a:r>
            <a:br>
              <a:rPr kumimoji="1" lang="en-US" altLang="zh-TW" sz="3200" dirty="0">
                <a:solidFill>
                  <a:schemeClr val="bg2">
                    <a:lumMod val="10000"/>
                  </a:schemeClr>
                </a:solidFill>
              </a:rPr>
            </a:br>
            <a:r>
              <a:rPr kumimoji="1" lang="zh-TW" altLang="en-US" sz="3200" dirty="0">
                <a:solidFill>
                  <a:schemeClr val="bg2">
                    <a:lumMod val="10000"/>
                  </a:schemeClr>
                </a:solidFill>
              </a:rPr>
              <a:t>到宅專業評估</a:t>
            </a:r>
            <a:r>
              <a:rPr kumimoji="1" lang="en-US" altLang="zh-TW" sz="3200" dirty="0">
                <a:solidFill>
                  <a:schemeClr val="bg2">
                    <a:lumMod val="10000"/>
                  </a:schemeClr>
                </a:solidFill>
              </a:rPr>
              <a:t>)</a:t>
            </a:r>
            <a:endParaRPr kumimoji="1" lang="en-US" altLang="zh-TW" sz="3200" dirty="0">
              <a:solidFill>
                <a:schemeClr val="bg2">
                  <a:lumMod val="10000"/>
                </a:schemeClr>
              </a:solidFill>
              <a:latin typeface="微軟正黑體" panose="020B0604030504040204" pitchFamily="34" charset="-120"/>
            </a:endParaRPr>
          </a:p>
        </p:txBody>
      </p:sp>
      <p:sp>
        <p:nvSpPr>
          <p:cNvPr id="5" name="投影片編號版面配置區 4"/>
          <p:cNvSpPr>
            <a:spLocks noGrp="1"/>
          </p:cNvSpPr>
          <p:nvPr>
            <p:ph type="sldNum" sz="quarter" idx="12"/>
          </p:nvPr>
        </p:nvSpPr>
        <p:spPr/>
        <p:txBody>
          <a:bodyPr/>
          <a:lstStyle/>
          <a:p>
            <a:pPr>
              <a:defRPr/>
            </a:pPr>
            <a:fld id="{39A2324E-18F6-4066-8489-E9E4359DD8DE}" type="slidenum">
              <a:rPr lang="en-US" altLang="zh-TW" smtClean="0">
                <a:solidFill>
                  <a:prstClr val="black"/>
                </a:solidFill>
              </a:rPr>
              <a:pPr>
                <a:defRPr/>
              </a:pPr>
              <a:t>10</a:t>
            </a:fld>
            <a:endParaRPr lang="en-US" altLang="zh-TW" dirty="0">
              <a:solidFill>
                <a:prstClr val="black"/>
              </a:solidFill>
            </a:endParaRPr>
          </a:p>
        </p:txBody>
      </p:sp>
    </p:spTree>
    <p:extLst>
      <p:ext uri="{BB962C8B-B14F-4D97-AF65-F5344CB8AC3E}">
        <p14:creationId xmlns:p14="http://schemas.microsoft.com/office/powerpoint/2010/main" val="3307666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4167" y="558130"/>
            <a:ext cx="8934908" cy="648370"/>
          </a:xfrm>
        </p:spPr>
        <p:txBody>
          <a:bodyPr/>
          <a:lstStyle/>
          <a:p>
            <a:r>
              <a:rPr lang="zh-TW" altLang="en-US" dirty="0"/>
              <a:t>醫療機構辦理專業評估方式注意事項</a:t>
            </a:r>
            <a:r>
              <a:rPr lang="en-US" altLang="zh-TW" sz="2400" dirty="0"/>
              <a:t>-1</a:t>
            </a:r>
            <a:br>
              <a:rPr lang="zh-TW" altLang="en-US" dirty="0"/>
            </a:br>
            <a:endParaRPr lang="zh-TW" altLang="en-US" dirty="0"/>
          </a:p>
        </p:txBody>
      </p:sp>
      <p:sp>
        <p:nvSpPr>
          <p:cNvPr id="3" name="內容版面配置區 2"/>
          <p:cNvSpPr>
            <a:spLocks noGrp="1"/>
          </p:cNvSpPr>
          <p:nvPr>
            <p:ph idx="1"/>
          </p:nvPr>
        </p:nvSpPr>
        <p:spPr>
          <a:xfrm>
            <a:off x="526235" y="1916832"/>
            <a:ext cx="8230771" cy="4320480"/>
          </a:xfrm>
        </p:spPr>
        <p:txBody>
          <a:bodyPr/>
          <a:lstStyle/>
          <a:p>
            <a:pPr marL="0" indent="0">
              <a:buNone/>
            </a:pPr>
            <a:r>
              <a:rPr lang="en-US" altLang="zh-TW" sz="2800" dirty="0">
                <a:latin typeface="Arial" panose="020B0604020202020204" pitchFamily="34" charset="0"/>
                <a:ea typeface="標楷體" panose="03000509000000000000" pitchFamily="65" charset="-120"/>
                <a:cs typeface="Arial" panose="020B0604020202020204" pitchFamily="34" charset="0"/>
              </a:rPr>
              <a:t>112</a:t>
            </a:r>
            <a:r>
              <a:rPr lang="zh-TW" altLang="zh-TW" sz="2800" dirty="0">
                <a:latin typeface="Arial" panose="020B0604020202020204" pitchFamily="34" charset="0"/>
                <a:ea typeface="標楷體" panose="03000509000000000000" pitchFamily="65" charset="-120"/>
                <a:cs typeface="Arial" panose="020B0604020202020204" pitchFamily="34" charset="0"/>
              </a:rPr>
              <a:t>年</a:t>
            </a:r>
            <a:r>
              <a:rPr lang="en-US" altLang="zh-TW" sz="2800" dirty="0">
                <a:latin typeface="Arial" panose="020B0604020202020204" pitchFamily="34" charset="0"/>
                <a:ea typeface="標楷體" panose="03000509000000000000" pitchFamily="65" charset="-120"/>
                <a:cs typeface="Arial" panose="020B0604020202020204" pitchFamily="34" charset="0"/>
              </a:rPr>
              <a:t>10</a:t>
            </a:r>
            <a:r>
              <a:rPr lang="zh-TW" altLang="zh-TW" sz="2800" dirty="0">
                <a:latin typeface="Arial" panose="020B0604020202020204" pitchFamily="34" charset="0"/>
                <a:ea typeface="標楷體" panose="03000509000000000000" pitchFamily="65" charset="-120"/>
                <a:cs typeface="Arial" panose="020B0604020202020204" pitchFamily="34" charset="0"/>
              </a:rPr>
              <a:t>月</a:t>
            </a:r>
            <a:r>
              <a:rPr lang="en-US" altLang="zh-TW" sz="2800" dirty="0">
                <a:latin typeface="Arial" panose="020B0604020202020204" pitchFamily="34" charset="0"/>
                <a:ea typeface="標楷體" panose="03000509000000000000" pitchFamily="65" charset="-120"/>
                <a:cs typeface="Arial" panose="020B0604020202020204" pitchFamily="34" charset="0"/>
              </a:rPr>
              <a:t>13</a:t>
            </a:r>
            <a:r>
              <a:rPr lang="zh-TW" altLang="zh-TW" sz="2800" dirty="0">
                <a:latin typeface="Arial" panose="020B0604020202020204" pitchFamily="34" charset="0"/>
                <a:ea typeface="標楷體" panose="03000509000000000000" pitchFamily="65" charset="-120"/>
                <a:cs typeface="Arial" panose="020B0604020202020204" pitchFamily="34" charset="0"/>
              </a:rPr>
              <a:t>日衛部顧字第</a:t>
            </a:r>
            <a:r>
              <a:rPr lang="en-US" altLang="zh-TW" sz="2800" dirty="0">
                <a:latin typeface="Arial" panose="020B0604020202020204" pitchFamily="34" charset="0"/>
                <a:ea typeface="標楷體" panose="03000509000000000000" pitchFamily="65" charset="-120"/>
                <a:cs typeface="Arial" panose="020B0604020202020204" pitchFamily="34" charset="0"/>
              </a:rPr>
              <a:t>1121962975</a:t>
            </a:r>
            <a:r>
              <a:rPr lang="zh-TW" altLang="zh-TW" sz="2800" dirty="0">
                <a:latin typeface="Arial" panose="020B0604020202020204" pitchFamily="34" charset="0"/>
                <a:ea typeface="標楷體" panose="03000509000000000000" pitchFamily="65" charset="-120"/>
                <a:cs typeface="Arial" panose="020B0604020202020204" pitchFamily="34" charset="0"/>
              </a:rPr>
              <a:t>函知地方政府及辦理專業評估公告醫院據以辦理，</a:t>
            </a:r>
            <a:r>
              <a:rPr lang="zh-TW" altLang="en-US" sz="2800" dirty="0">
                <a:latin typeface="Arial" panose="020B0604020202020204" pitchFamily="34" charset="0"/>
                <a:ea typeface="標楷體" panose="03000509000000000000" pitchFamily="65" charset="-120"/>
                <a:cs typeface="Arial" panose="020B0604020202020204" pitchFamily="34" charset="0"/>
              </a:rPr>
              <a:t>訂定重點</a:t>
            </a:r>
            <a:r>
              <a:rPr lang="zh-TW" altLang="en-US" sz="2800" dirty="0">
                <a:latin typeface="新細明體" panose="02020500000000000000" pitchFamily="18" charset="-120"/>
                <a:ea typeface="新細明體" panose="02020500000000000000" pitchFamily="18" charset="-120"/>
                <a:cs typeface="Arial" panose="020B0604020202020204" pitchFamily="34" charset="0"/>
              </a:rPr>
              <a:t>：</a:t>
            </a:r>
            <a:endParaRPr lang="en-US" altLang="zh-TW" sz="2800" dirty="0">
              <a:latin typeface="Arial" panose="020B0604020202020204" pitchFamily="34" charset="0"/>
              <a:ea typeface="標楷體" panose="03000509000000000000" pitchFamily="65" charset="-120"/>
              <a:cs typeface="Arial" panose="020B0604020202020204" pitchFamily="34" charset="0"/>
            </a:endParaRPr>
          </a:p>
          <a:p>
            <a:pPr>
              <a:buFont typeface="Wingdings" panose="05000000000000000000" pitchFamily="2" charset="2"/>
              <a:buChar char="ü"/>
            </a:pPr>
            <a:r>
              <a:rPr lang="zh-TW" altLang="en-US" sz="2400" dirty="0">
                <a:latin typeface="Arial" panose="020B0604020202020204" pitchFamily="34" charset="0"/>
                <a:ea typeface="標楷體" panose="03000509000000000000" pitchFamily="65" charset="-120"/>
                <a:cs typeface="Arial" panose="020B0604020202020204" pitchFamily="34" charset="0"/>
              </a:rPr>
              <a:t>明定醫療評估方式分為</a:t>
            </a:r>
            <a:endParaRPr lang="en-US" altLang="zh-TW" sz="2400" dirty="0">
              <a:latin typeface="Arial" panose="020B0604020202020204" pitchFamily="34" charset="0"/>
              <a:ea typeface="標楷體" panose="03000509000000000000" pitchFamily="65" charset="-120"/>
              <a:cs typeface="Arial" panose="020B0604020202020204" pitchFamily="34" charset="0"/>
            </a:endParaRPr>
          </a:p>
          <a:p>
            <a:pPr marL="457200" indent="-457200">
              <a:buFont typeface="+mj-lt"/>
              <a:buAutoNum type="arabicPeriod"/>
            </a:pPr>
            <a:r>
              <a:rPr lang="zh-TW" altLang="en-US" sz="2400" dirty="0">
                <a:latin typeface="Arial" panose="020B0604020202020204" pitchFamily="34" charset="0"/>
                <a:ea typeface="標楷體" panose="03000509000000000000" pitchFamily="65" charset="-120"/>
                <a:cs typeface="Arial" panose="020B0604020202020204" pitchFamily="34" charset="0"/>
              </a:rPr>
              <a:t>至醫療機構</a:t>
            </a:r>
            <a:endParaRPr lang="en-US" altLang="zh-TW" sz="2400" dirty="0">
              <a:latin typeface="Arial" panose="020B0604020202020204" pitchFamily="34" charset="0"/>
              <a:ea typeface="標楷體" panose="03000509000000000000" pitchFamily="65" charset="-120"/>
              <a:cs typeface="Arial" panose="020B0604020202020204" pitchFamily="34" charset="0"/>
            </a:endParaRPr>
          </a:p>
          <a:p>
            <a:pPr marL="457200" indent="-457200">
              <a:buFont typeface="+mj-lt"/>
              <a:buAutoNum type="arabicPeriod"/>
            </a:pPr>
            <a:r>
              <a:rPr lang="zh-TW" altLang="en-US" sz="2400" dirty="0">
                <a:latin typeface="Arial" panose="020B0604020202020204" pitchFamily="34" charset="0"/>
                <a:ea typeface="標楷體" panose="03000509000000000000" pitchFamily="65" charset="-120"/>
                <a:cs typeface="Arial" panose="020B0604020202020204" pitchFamily="34" charset="0"/>
              </a:rPr>
              <a:t>到宅辦理。</a:t>
            </a:r>
            <a:endParaRPr lang="en-US" altLang="zh-TW" sz="2400" dirty="0">
              <a:latin typeface="Arial" panose="020B0604020202020204" pitchFamily="34" charset="0"/>
              <a:ea typeface="標楷體" panose="03000509000000000000" pitchFamily="65" charset="-120"/>
              <a:cs typeface="Arial" panose="020B0604020202020204" pitchFamily="34" charset="0"/>
            </a:endParaRPr>
          </a:p>
          <a:p>
            <a:pPr>
              <a:buFont typeface="Wingdings" panose="05000000000000000000" pitchFamily="2" charset="2"/>
              <a:buChar char="ü"/>
            </a:pPr>
            <a:r>
              <a:rPr lang="zh-TW" altLang="en-US" sz="2400" dirty="0">
                <a:latin typeface="Arial" panose="020B0604020202020204" pitchFamily="34" charset="0"/>
                <a:ea typeface="標楷體" panose="03000509000000000000" pitchFamily="65" charset="-120"/>
                <a:cs typeface="Arial" panose="020B0604020202020204" pitchFamily="34" charset="0"/>
              </a:rPr>
              <a:t>專業評估方式需以團隊為之，團隊成員至少需有</a:t>
            </a:r>
            <a:r>
              <a:rPr lang="en-US" altLang="zh-TW" sz="2400" dirty="0">
                <a:latin typeface="Arial" panose="020B0604020202020204" pitchFamily="34" charset="0"/>
                <a:ea typeface="標楷體" panose="03000509000000000000" pitchFamily="65" charset="-120"/>
                <a:cs typeface="Arial" panose="020B0604020202020204" pitchFamily="34" charset="0"/>
              </a:rPr>
              <a:t>1</a:t>
            </a:r>
            <a:r>
              <a:rPr lang="zh-TW" altLang="en-US" sz="2400" dirty="0">
                <a:latin typeface="Arial" panose="020B0604020202020204" pitchFamily="34" charset="0"/>
                <a:ea typeface="標楷體" panose="03000509000000000000" pitchFamily="65" charset="-120"/>
                <a:cs typeface="Arial" panose="020B0604020202020204" pitchFamily="34" charset="0"/>
              </a:rPr>
              <a:t>名醫師 及</a:t>
            </a:r>
            <a:r>
              <a:rPr lang="en-US" altLang="zh-TW" sz="2400" dirty="0">
                <a:latin typeface="Arial" panose="020B0604020202020204" pitchFamily="34" charset="0"/>
                <a:ea typeface="標楷體" panose="03000509000000000000" pitchFamily="65" charset="-120"/>
                <a:cs typeface="Arial" panose="020B0604020202020204" pitchFamily="34" charset="0"/>
              </a:rPr>
              <a:t>1</a:t>
            </a:r>
            <a:r>
              <a:rPr lang="zh-TW" altLang="en-US" sz="2400" dirty="0">
                <a:latin typeface="Arial" panose="020B0604020202020204" pitchFamily="34" charset="0"/>
                <a:ea typeface="標楷體" panose="03000509000000000000" pitchFamily="65" charset="-120"/>
                <a:cs typeface="Arial" panose="020B0604020202020204" pitchFamily="34" charset="0"/>
              </a:rPr>
              <a:t>名醫事或社會工作人員。</a:t>
            </a:r>
            <a:endParaRPr lang="en-US" altLang="zh-TW" sz="2400" dirty="0">
              <a:latin typeface="Arial" panose="020B0604020202020204" pitchFamily="34" charset="0"/>
              <a:ea typeface="標楷體" panose="03000509000000000000" pitchFamily="65" charset="-120"/>
              <a:cs typeface="Arial" panose="020B0604020202020204" pitchFamily="34" charset="0"/>
            </a:endParaRPr>
          </a:p>
          <a:p>
            <a:pPr>
              <a:buFont typeface="Wingdings" panose="05000000000000000000" pitchFamily="2" charset="2"/>
              <a:buChar char="ü"/>
            </a:pPr>
            <a:r>
              <a:rPr lang="zh-TW" altLang="en-US" sz="2400" dirty="0">
                <a:latin typeface="Arial" panose="020B0604020202020204" pitchFamily="34" charset="0"/>
                <a:ea typeface="標楷體" panose="03000509000000000000" pitchFamily="65" charset="-120"/>
                <a:cs typeface="Arial" panose="020B0604020202020204" pitchFamily="34" charset="0"/>
              </a:rPr>
              <a:t>被看護者應於同一醫療機構診察，而醫師得依其醫療專業 要求一定期間診察，始予進行專業評估。 </a:t>
            </a:r>
            <a:endParaRPr lang="en-US" altLang="zh-TW" sz="2400" dirty="0">
              <a:latin typeface="Arial" panose="020B0604020202020204" pitchFamily="34" charset="0"/>
              <a:ea typeface="標楷體" panose="03000509000000000000" pitchFamily="65" charset="-120"/>
              <a:cs typeface="Arial" panose="020B0604020202020204" pitchFamily="34" charset="0"/>
            </a:endParaRPr>
          </a:p>
        </p:txBody>
      </p:sp>
      <p:sp>
        <p:nvSpPr>
          <p:cNvPr id="4" name="投影片編號版面配置區 3"/>
          <p:cNvSpPr>
            <a:spLocks noGrp="1"/>
          </p:cNvSpPr>
          <p:nvPr>
            <p:ph type="sldNum" sz="quarter" idx="12"/>
          </p:nvPr>
        </p:nvSpPr>
        <p:spPr/>
        <p:txBody>
          <a:bodyPr/>
          <a:lstStyle/>
          <a:p>
            <a:pPr>
              <a:defRPr/>
            </a:pPr>
            <a:fld id="{39A2324E-18F6-4066-8489-E9E4359DD8DE}" type="slidenum">
              <a:rPr lang="en-US" altLang="zh-TW" smtClean="0">
                <a:solidFill>
                  <a:prstClr val="black"/>
                </a:solidFill>
              </a:rPr>
              <a:pPr>
                <a:defRPr/>
              </a:pPr>
              <a:t>11</a:t>
            </a:fld>
            <a:endParaRPr lang="en-US" altLang="zh-TW" dirty="0">
              <a:solidFill>
                <a:prstClr val="black"/>
              </a:solidFill>
            </a:endParaRPr>
          </a:p>
        </p:txBody>
      </p:sp>
    </p:spTree>
    <p:extLst>
      <p:ext uri="{BB962C8B-B14F-4D97-AF65-F5344CB8AC3E}">
        <p14:creationId xmlns:p14="http://schemas.microsoft.com/office/powerpoint/2010/main" val="1823439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4167" y="558130"/>
            <a:ext cx="8934908" cy="648370"/>
          </a:xfrm>
        </p:spPr>
        <p:txBody>
          <a:bodyPr/>
          <a:lstStyle/>
          <a:p>
            <a:r>
              <a:rPr lang="zh-TW" altLang="en-US" dirty="0"/>
              <a:t>醫療機構辦理專業評估方式注意事項</a:t>
            </a:r>
            <a:r>
              <a:rPr lang="en-US" altLang="zh-TW" sz="2400" dirty="0"/>
              <a:t>-2</a:t>
            </a:r>
            <a:br>
              <a:rPr lang="zh-TW" altLang="en-US" dirty="0"/>
            </a:br>
            <a:endParaRPr lang="zh-TW" altLang="en-US" dirty="0"/>
          </a:p>
        </p:txBody>
      </p:sp>
      <p:sp>
        <p:nvSpPr>
          <p:cNvPr id="3" name="內容版面配置區 2"/>
          <p:cNvSpPr>
            <a:spLocks noGrp="1"/>
          </p:cNvSpPr>
          <p:nvPr>
            <p:ph idx="1"/>
          </p:nvPr>
        </p:nvSpPr>
        <p:spPr>
          <a:xfrm>
            <a:off x="526821" y="1700808"/>
            <a:ext cx="8077627" cy="4525963"/>
          </a:xfrm>
        </p:spPr>
        <p:txBody>
          <a:bodyPr/>
          <a:lstStyle/>
          <a:p>
            <a:pPr marL="0" indent="0">
              <a:buNone/>
            </a:pPr>
            <a:r>
              <a:rPr lang="en-US" altLang="zh-TW" sz="2800" dirty="0">
                <a:latin typeface="Arial" panose="020B0604020202020204" pitchFamily="34" charset="0"/>
                <a:ea typeface="標楷體" panose="03000509000000000000" pitchFamily="65" charset="-120"/>
                <a:cs typeface="Arial" panose="020B0604020202020204" pitchFamily="34" charset="0"/>
              </a:rPr>
              <a:t>112</a:t>
            </a:r>
            <a:r>
              <a:rPr lang="zh-TW" altLang="zh-TW" sz="2800" dirty="0">
                <a:latin typeface="Arial" panose="020B0604020202020204" pitchFamily="34" charset="0"/>
                <a:ea typeface="標楷體" panose="03000509000000000000" pitchFamily="65" charset="-120"/>
                <a:cs typeface="Arial" panose="020B0604020202020204" pitchFamily="34" charset="0"/>
              </a:rPr>
              <a:t>年</a:t>
            </a:r>
            <a:r>
              <a:rPr lang="en-US" altLang="zh-TW" sz="2800" dirty="0">
                <a:latin typeface="Arial" panose="020B0604020202020204" pitchFamily="34" charset="0"/>
                <a:ea typeface="標楷體" panose="03000509000000000000" pitchFamily="65" charset="-120"/>
                <a:cs typeface="Arial" panose="020B0604020202020204" pitchFamily="34" charset="0"/>
              </a:rPr>
              <a:t>10</a:t>
            </a:r>
            <a:r>
              <a:rPr lang="zh-TW" altLang="zh-TW" sz="2800" dirty="0">
                <a:latin typeface="Arial" panose="020B0604020202020204" pitchFamily="34" charset="0"/>
                <a:ea typeface="標楷體" panose="03000509000000000000" pitchFamily="65" charset="-120"/>
                <a:cs typeface="Arial" panose="020B0604020202020204" pitchFamily="34" charset="0"/>
              </a:rPr>
              <a:t>月</a:t>
            </a:r>
            <a:r>
              <a:rPr lang="en-US" altLang="zh-TW" sz="2800" dirty="0">
                <a:latin typeface="Arial" panose="020B0604020202020204" pitchFamily="34" charset="0"/>
                <a:ea typeface="標楷體" panose="03000509000000000000" pitchFamily="65" charset="-120"/>
                <a:cs typeface="Arial" panose="020B0604020202020204" pitchFamily="34" charset="0"/>
              </a:rPr>
              <a:t>13</a:t>
            </a:r>
            <a:r>
              <a:rPr lang="zh-TW" altLang="zh-TW" sz="2800" dirty="0">
                <a:latin typeface="Arial" panose="020B0604020202020204" pitchFamily="34" charset="0"/>
                <a:ea typeface="標楷體" panose="03000509000000000000" pitchFamily="65" charset="-120"/>
                <a:cs typeface="Arial" panose="020B0604020202020204" pitchFamily="34" charset="0"/>
              </a:rPr>
              <a:t>日衛部顧字第</a:t>
            </a:r>
            <a:r>
              <a:rPr lang="en-US" altLang="zh-TW" sz="2800" dirty="0">
                <a:latin typeface="Arial" panose="020B0604020202020204" pitchFamily="34" charset="0"/>
                <a:ea typeface="標楷體" panose="03000509000000000000" pitchFamily="65" charset="-120"/>
                <a:cs typeface="Arial" panose="020B0604020202020204" pitchFamily="34" charset="0"/>
              </a:rPr>
              <a:t>1121962975</a:t>
            </a:r>
            <a:r>
              <a:rPr lang="zh-TW" altLang="zh-TW" sz="2800" dirty="0">
                <a:latin typeface="Arial" panose="020B0604020202020204" pitchFamily="34" charset="0"/>
                <a:ea typeface="標楷體" panose="03000509000000000000" pitchFamily="65" charset="-120"/>
                <a:cs typeface="Arial" panose="020B0604020202020204" pitchFamily="34" charset="0"/>
              </a:rPr>
              <a:t>函知地方政府及辦理專業評估公告醫院據以辦理，</a:t>
            </a:r>
            <a:r>
              <a:rPr lang="zh-TW" altLang="en-US" sz="2800" dirty="0">
                <a:latin typeface="Arial" panose="020B0604020202020204" pitchFamily="34" charset="0"/>
                <a:ea typeface="標楷體" panose="03000509000000000000" pitchFamily="65" charset="-120"/>
                <a:cs typeface="Arial" panose="020B0604020202020204" pitchFamily="34" charset="0"/>
              </a:rPr>
              <a:t>訂定重點</a:t>
            </a:r>
            <a:r>
              <a:rPr lang="zh-TW" altLang="en-US" sz="2800" dirty="0">
                <a:latin typeface="新細明體" panose="02020500000000000000" pitchFamily="18" charset="-120"/>
                <a:ea typeface="新細明體" panose="02020500000000000000" pitchFamily="18" charset="-120"/>
                <a:cs typeface="Arial" panose="020B0604020202020204" pitchFamily="34" charset="0"/>
              </a:rPr>
              <a:t>：</a:t>
            </a:r>
            <a:endParaRPr lang="en-US" altLang="zh-TW" sz="2800" dirty="0">
              <a:latin typeface="Arial" panose="020B0604020202020204" pitchFamily="34" charset="0"/>
              <a:ea typeface="標楷體" panose="03000509000000000000" pitchFamily="65" charset="-120"/>
              <a:cs typeface="Arial" panose="020B0604020202020204" pitchFamily="34" charset="0"/>
            </a:endParaRPr>
          </a:p>
          <a:p>
            <a:pPr>
              <a:buFont typeface="Wingdings" panose="05000000000000000000" pitchFamily="2" charset="2"/>
              <a:buChar char="ü"/>
            </a:pPr>
            <a:r>
              <a:rPr lang="zh-TW" altLang="en-US" sz="2400" dirty="0">
                <a:latin typeface="Arial" panose="020B0604020202020204" pitchFamily="34" charset="0"/>
                <a:ea typeface="標楷體" panose="03000509000000000000" pitchFamily="65" charset="-120"/>
                <a:cs typeface="Arial" panose="020B0604020202020204" pitchFamily="34" charset="0"/>
              </a:rPr>
              <a:t>明確開立診斷證明書相關應注意事項，包含紀錄、保存</a:t>
            </a:r>
            <a:r>
              <a:rPr lang="en-US" altLang="zh-TW" sz="2400" dirty="0">
                <a:latin typeface="Arial" panose="020B0604020202020204" pitchFamily="34" charset="0"/>
                <a:ea typeface="標楷體" panose="03000509000000000000" pitchFamily="65" charset="-120"/>
                <a:cs typeface="Arial" panose="020B0604020202020204" pitchFamily="34" charset="0"/>
              </a:rPr>
              <a:t>(</a:t>
            </a:r>
            <a:r>
              <a:rPr lang="zh-TW" altLang="en-US" sz="2400" dirty="0">
                <a:latin typeface="Arial" panose="020B0604020202020204" pitchFamily="34" charset="0"/>
                <a:ea typeface="標楷體" panose="03000509000000000000" pitchFamily="65" charset="-120"/>
                <a:cs typeface="Arial" panose="020B0604020202020204" pitchFamily="34" charset="0"/>
              </a:rPr>
              <a:t>視同病歷依醫療法第</a:t>
            </a:r>
            <a:r>
              <a:rPr lang="en-US" altLang="zh-TW" sz="2400" dirty="0">
                <a:latin typeface="Arial" panose="020B0604020202020204" pitchFamily="34" charset="0"/>
                <a:ea typeface="標楷體" panose="03000509000000000000" pitchFamily="65" charset="-120"/>
                <a:cs typeface="Arial" panose="020B0604020202020204" pitchFamily="34" charset="0"/>
              </a:rPr>
              <a:t>70</a:t>
            </a:r>
            <a:r>
              <a:rPr lang="zh-TW" altLang="en-US" sz="2400" dirty="0">
                <a:latin typeface="Arial" panose="020B0604020202020204" pitchFamily="34" charset="0"/>
                <a:ea typeface="標楷體" panose="03000509000000000000" pitchFamily="65" charset="-120"/>
                <a:cs typeface="Arial" panose="020B0604020202020204" pitchFamily="34" charset="0"/>
              </a:rPr>
              <a:t>條規定辦理</a:t>
            </a:r>
            <a:r>
              <a:rPr lang="en-US" altLang="zh-TW" sz="2400" dirty="0">
                <a:latin typeface="Arial" panose="020B0604020202020204" pitchFamily="34" charset="0"/>
                <a:ea typeface="標楷體" panose="03000509000000000000" pitchFamily="65" charset="-120"/>
                <a:cs typeface="Arial" panose="020B0604020202020204" pitchFamily="34" charset="0"/>
              </a:rPr>
              <a:t>)</a:t>
            </a:r>
            <a:r>
              <a:rPr lang="zh-TW" altLang="en-US" sz="2400" dirty="0">
                <a:latin typeface="Arial" panose="020B0604020202020204" pitchFamily="34" charset="0"/>
                <a:ea typeface="標楷體" panose="03000509000000000000" pitchFamily="65" charset="-120"/>
                <a:cs typeface="Arial" panose="020B0604020202020204" pitchFamily="34" charset="0"/>
              </a:rPr>
              <a:t>及寄送等，並修訂診斷證明書格式。</a:t>
            </a:r>
            <a:endParaRPr lang="en-US" altLang="zh-TW" sz="2400" dirty="0">
              <a:latin typeface="Arial" panose="020B0604020202020204" pitchFamily="34" charset="0"/>
              <a:ea typeface="標楷體" panose="03000509000000000000" pitchFamily="65" charset="-120"/>
              <a:cs typeface="Arial" panose="020B0604020202020204" pitchFamily="34" charset="0"/>
            </a:endParaRPr>
          </a:p>
          <a:p>
            <a:pPr>
              <a:buFont typeface="Wingdings" panose="05000000000000000000" pitchFamily="2" charset="2"/>
              <a:buChar char="ü"/>
            </a:pPr>
            <a:endParaRPr lang="en-US" altLang="zh-TW" sz="2400" dirty="0">
              <a:latin typeface="Arial" panose="020B0604020202020204" pitchFamily="34" charset="0"/>
              <a:ea typeface="標楷體" panose="03000509000000000000" pitchFamily="65" charset="-120"/>
              <a:cs typeface="Arial" panose="020B0604020202020204" pitchFamily="34" charset="0"/>
            </a:endParaRPr>
          </a:p>
          <a:p>
            <a:pPr>
              <a:buFont typeface="Wingdings" panose="05000000000000000000" pitchFamily="2" charset="2"/>
              <a:buChar char="ü"/>
            </a:pPr>
            <a:r>
              <a:rPr lang="zh-TW" altLang="en-US" sz="2400" dirty="0">
                <a:latin typeface="Arial" panose="020B0604020202020204" pitchFamily="34" charset="0"/>
                <a:ea typeface="標楷體" panose="03000509000000000000" pitchFamily="65" charset="-120"/>
                <a:cs typeface="Arial" panose="020B0604020202020204" pitchFamily="34" charset="0"/>
              </a:rPr>
              <a:t>診斷證明書之效期，自原</a:t>
            </a:r>
            <a:r>
              <a:rPr lang="en-US" altLang="zh-TW" sz="2400" dirty="0">
                <a:latin typeface="Arial" panose="020B0604020202020204" pitchFamily="34" charset="0"/>
                <a:ea typeface="標楷體" panose="03000509000000000000" pitchFamily="65" charset="-120"/>
                <a:cs typeface="Arial" panose="020B0604020202020204" pitchFamily="34" charset="0"/>
              </a:rPr>
              <a:t>60</a:t>
            </a:r>
            <a:r>
              <a:rPr lang="zh-TW" altLang="en-US" sz="2400" dirty="0">
                <a:latin typeface="Arial" panose="020B0604020202020204" pitchFamily="34" charset="0"/>
                <a:ea typeface="標楷體" panose="03000509000000000000" pitchFamily="65" charset="-120"/>
                <a:cs typeface="Arial" panose="020B0604020202020204" pitchFamily="34" charset="0"/>
              </a:rPr>
              <a:t>日改為</a:t>
            </a:r>
            <a:r>
              <a:rPr lang="en-US" altLang="zh-TW" sz="2400" dirty="0">
                <a:latin typeface="Arial" panose="020B0604020202020204" pitchFamily="34" charset="0"/>
                <a:ea typeface="標楷體" panose="03000509000000000000" pitchFamily="65" charset="-120"/>
                <a:cs typeface="Arial" panose="020B0604020202020204" pitchFamily="34" charset="0"/>
              </a:rPr>
              <a:t>1</a:t>
            </a:r>
            <a:r>
              <a:rPr lang="zh-TW" altLang="en-US" sz="2400" dirty="0">
                <a:latin typeface="Arial" panose="020B0604020202020204" pitchFamily="34" charset="0"/>
                <a:ea typeface="標楷體" panose="03000509000000000000" pitchFamily="65" charset="-120"/>
                <a:cs typeface="Arial" panose="020B0604020202020204" pitchFamily="34" charset="0"/>
              </a:rPr>
              <a:t>年。</a:t>
            </a:r>
            <a:endParaRPr lang="en-US" altLang="zh-TW" sz="2400" dirty="0">
              <a:latin typeface="Arial" panose="020B0604020202020204" pitchFamily="34" charset="0"/>
              <a:ea typeface="標楷體" panose="03000509000000000000" pitchFamily="65" charset="-120"/>
              <a:cs typeface="Arial" panose="020B0604020202020204" pitchFamily="34" charset="0"/>
            </a:endParaRPr>
          </a:p>
          <a:p>
            <a:pPr>
              <a:buFont typeface="Wingdings" panose="05000000000000000000" pitchFamily="2" charset="2"/>
              <a:buChar char="ü"/>
            </a:pPr>
            <a:endParaRPr lang="en-US" altLang="zh-TW" sz="2400" dirty="0">
              <a:latin typeface="Arial" panose="020B0604020202020204" pitchFamily="34" charset="0"/>
              <a:ea typeface="標楷體" panose="03000509000000000000" pitchFamily="65" charset="-120"/>
              <a:cs typeface="Arial" panose="020B0604020202020204" pitchFamily="34" charset="0"/>
            </a:endParaRPr>
          </a:p>
          <a:p>
            <a:pPr>
              <a:buFont typeface="Wingdings" panose="05000000000000000000" pitchFamily="2" charset="2"/>
              <a:buChar char="ü"/>
            </a:pPr>
            <a:r>
              <a:rPr lang="zh-TW" altLang="en-US" sz="2400" dirty="0">
                <a:latin typeface="Arial" panose="020B0604020202020204" pitchFamily="34" charset="0"/>
                <a:ea typeface="標楷體" panose="03000509000000000000" pitchFamily="65" charset="-120"/>
                <a:cs typeface="Arial" panose="020B0604020202020204" pitchFamily="34" charset="0"/>
              </a:rPr>
              <a:t>診斷證明書之各項特定病症、病情、病況及功能附表，刪除失智症</a:t>
            </a:r>
            <a:r>
              <a:rPr lang="en-US" altLang="zh-TW" sz="2400" dirty="0">
                <a:latin typeface="Arial" panose="020B0604020202020204" pitchFamily="34" charset="0"/>
                <a:ea typeface="標楷體" panose="03000509000000000000" pitchFamily="65" charset="-120"/>
                <a:cs typeface="Arial" panose="020B0604020202020204" pitchFamily="34" charset="0"/>
              </a:rPr>
              <a:t>(</a:t>
            </a:r>
            <a:r>
              <a:rPr lang="zh-TW" altLang="en-US" sz="2400" dirty="0">
                <a:latin typeface="Arial" panose="020B0604020202020204" pitchFamily="34" charset="0"/>
                <a:ea typeface="標楷體" panose="03000509000000000000" pitchFamily="65" charset="-120"/>
                <a:cs typeface="Arial" panose="020B0604020202020204" pitchFamily="34" charset="0"/>
              </a:rPr>
              <a:t>因改為多元免評認定方式之一</a:t>
            </a:r>
            <a:r>
              <a:rPr lang="en-US" altLang="zh-TW" sz="2400" dirty="0">
                <a:latin typeface="Arial" panose="020B0604020202020204" pitchFamily="34" charset="0"/>
                <a:ea typeface="標楷體" panose="03000509000000000000" pitchFamily="65" charset="-120"/>
                <a:cs typeface="Arial" panose="020B0604020202020204" pitchFamily="34" charset="0"/>
              </a:rPr>
              <a:t>)</a:t>
            </a:r>
            <a:r>
              <a:rPr lang="zh-TW" altLang="en-US" sz="2400" dirty="0">
                <a:latin typeface="Arial" panose="020B0604020202020204" pitchFamily="34" charset="0"/>
                <a:ea typeface="標楷體" panose="03000509000000000000" pitchFamily="65" charset="-120"/>
                <a:cs typeface="Arial" panose="020B0604020202020204" pitchFamily="34" charset="0"/>
              </a:rPr>
              <a:t>，增修經醫療團隊評估認定為罹患其他病況且健康功能狀況不良者，需全日、嚴重依賴或輕度依賴照護需要。</a:t>
            </a:r>
          </a:p>
          <a:p>
            <a:endParaRPr lang="en-US" altLang="zh-TW" sz="2400" dirty="0">
              <a:latin typeface="Arial" panose="020B0604020202020204" pitchFamily="34" charset="0"/>
              <a:ea typeface="標楷體" panose="03000509000000000000" pitchFamily="65" charset="-120"/>
              <a:cs typeface="Arial" panose="020B0604020202020204" pitchFamily="34" charset="0"/>
            </a:endParaRPr>
          </a:p>
          <a:p>
            <a:endParaRPr lang="zh-TW" altLang="zh-TW" sz="2400" dirty="0">
              <a:latin typeface="Arial" panose="020B0604020202020204" pitchFamily="34" charset="0"/>
              <a:ea typeface="標楷體" panose="03000509000000000000" pitchFamily="65" charset="-120"/>
              <a:cs typeface="Arial" panose="020B0604020202020204" pitchFamily="34" charset="0"/>
            </a:endParaRPr>
          </a:p>
          <a:p>
            <a:endParaRPr lang="zh-TW" altLang="en-US" dirty="0"/>
          </a:p>
        </p:txBody>
      </p:sp>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A2324E-18F6-4066-8489-E9E4359DD8DE}" type="slidenum">
              <a:rPr kumimoji="0" lang="en-US" altLang="zh-TW" sz="1400" b="0" i="0" u="none" strike="noStrike" kern="1200" cap="none" spc="0" normalizeH="0" baseline="0" noProof="0" smtClean="0">
                <a:ln>
                  <a:noFill/>
                </a:ln>
                <a:solidFill>
                  <a:prstClr val="black"/>
                </a:solidFill>
                <a:effectLst/>
                <a:uLnTx/>
                <a:uFillTx/>
                <a:latin typeface="Arial Narrow"/>
                <a:ea typeface="新細明體"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zh-TW" sz="1400" b="0" i="0" u="none" strike="noStrike" kern="1200" cap="none" spc="0" normalizeH="0" baseline="0" noProof="0" dirty="0">
              <a:ln>
                <a:noFill/>
              </a:ln>
              <a:solidFill>
                <a:prstClr val="black"/>
              </a:solidFill>
              <a:effectLst/>
              <a:uLnTx/>
              <a:uFillTx/>
              <a:latin typeface="Arial Narrow"/>
              <a:ea typeface="新細明體" pitchFamily="18" charset="-120"/>
              <a:cs typeface="+mn-cs"/>
            </a:endParaRPr>
          </a:p>
        </p:txBody>
      </p:sp>
    </p:spTree>
    <p:extLst>
      <p:ext uri="{BB962C8B-B14F-4D97-AF65-F5344CB8AC3E}">
        <p14:creationId xmlns:p14="http://schemas.microsoft.com/office/powerpoint/2010/main" val="2993574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3116" y="476672"/>
            <a:ext cx="8789404" cy="694184"/>
          </a:xfrm>
        </p:spPr>
        <p:txBody>
          <a:bodyPr/>
          <a:lstStyle/>
          <a:p>
            <a:r>
              <a:rPr lang="zh-TW" altLang="en-US" sz="2800" dirty="0"/>
              <a:t>醫療機構辦理聘僱外國人從事家庭看護工作之被看護者</a:t>
            </a:r>
            <a:br>
              <a:rPr lang="zh-TW" altLang="en-US" sz="2800" dirty="0"/>
            </a:br>
            <a:r>
              <a:rPr lang="zh-TW" altLang="en-US" sz="2800" dirty="0"/>
              <a:t>專業評估方式流程圖</a:t>
            </a:r>
            <a:br>
              <a:rPr lang="zh-TW" altLang="en-US" sz="2800" dirty="0"/>
            </a:br>
            <a:endParaRPr lang="zh-TW" altLang="en-US" sz="2800" dirty="0"/>
          </a:p>
        </p:txBody>
      </p:sp>
      <p:sp>
        <p:nvSpPr>
          <p:cNvPr id="4" name="投影片編號版面配置區 3"/>
          <p:cNvSpPr>
            <a:spLocks noGrp="1"/>
          </p:cNvSpPr>
          <p:nvPr>
            <p:ph type="sldNum" sz="quarter" idx="12"/>
          </p:nvPr>
        </p:nvSpPr>
        <p:spPr/>
        <p:txBody>
          <a:bodyPr/>
          <a:lstStyle/>
          <a:p>
            <a:pPr>
              <a:defRPr/>
            </a:pPr>
            <a:fld id="{39A2324E-18F6-4066-8489-E9E4359DD8DE}" type="slidenum">
              <a:rPr lang="en-US" altLang="zh-TW" smtClean="0">
                <a:solidFill>
                  <a:prstClr val="black"/>
                </a:solidFill>
              </a:rPr>
              <a:pPr>
                <a:defRPr/>
              </a:pPr>
              <a:t>13</a:t>
            </a:fld>
            <a:endParaRPr lang="en-US" altLang="zh-TW" dirty="0">
              <a:solidFill>
                <a:prstClr val="black"/>
              </a:solidFill>
            </a:endParaRPr>
          </a:p>
        </p:txBody>
      </p:sp>
      <p:pic>
        <p:nvPicPr>
          <p:cNvPr id="7" name="圖片 6"/>
          <p:cNvPicPr>
            <a:picLocks noChangeAspect="1"/>
          </p:cNvPicPr>
          <p:nvPr/>
        </p:nvPicPr>
        <p:blipFill>
          <a:blip r:embed="rId2"/>
          <a:stretch>
            <a:fillRect/>
          </a:stretch>
        </p:blipFill>
        <p:spPr>
          <a:xfrm>
            <a:off x="1979712" y="1380445"/>
            <a:ext cx="4995763" cy="5139418"/>
          </a:xfrm>
          <a:prstGeom prst="rect">
            <a:avLst/>
          </a:prstGeom>
        </p:spPr>
      </p:pic>
    </p:spTree>
    <p:extLst>
      <p:ext uri="{BB962C8B-B14F-4D97-AF65-F5344CB8AC3E}">
        <p14:creationId xmlns:p14="http://schemas.microsoft.com/office/powerpoint/2010/main" val="2259571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31640" y="2348880"/>
            <a:ext cx="6237938" cy="3212976"/>
          </a:xfrm>
          <a:solidFill>
            <a:schemeClr val="bg1"/>
          </a:solidFill>
          <a:ln>
            <a:noFill/>
          </a:ln>
        </p:spPr>
        <p:txBody>
          <a:bodyPr/>
          <a:lstStyle/>
          <a:p>
            <a:pPr marL="0" indent="0">
              <a:buNone/>
            </a:pPr>
            <a:r>
              <a:rPr kumimoji="1" lang="zh-TW" altLang="en-US" dirty="0">
                <a:solidFill>
                  <a:schemeClr val="bg2">
                    <a:lumMod val="10000"/>
                  </a:schemeClr>
                </a:solidFill>
              </a:rPr>
              <a:t>到宅專業評估注意事項</a:t>
            </a:r>
            <a:endParaRPr kumimoji="1" lang="en-US" altLang="zh-TW" dirty="0">
              <a:solidFill>
                <a:schemeClr val="bg2">
                  <a:lumMod val="10000"/>
                </a:schemeClr>
              </a:solidFill>
              <a:latin typeface="微軟正黑體" panose="020B0604030504040204" pitchFamily="34" charset="-120"/>
            </a:endParaRPr>
          </a:p>
        </p:txBody>
      </p:sp>
      <p:sp>
        <p:nvSpPr>
          <p:cNvPr id="5" name="投影片編號版面配置區 4"/>
          <p:cNvSpPr>
            <a:spLocks noGrp="1"/>
          </p:cNvSpPr>
          <p:nvPr>
            <p:ph type="sldNum" sz="quarter" idx="12"/>
          </p:nvPr>
        </p:nvSpPr>
        <p:spPr/>
        <p:txBody>
          <a:bodyPr/>
          <a:lstStyle/>
          <a:p>
            <a:pPr>
              <a:defRPr/>
            </a:pPr>
            <a:fld id="{39A2324E-18F6-4066-8489-E9E4359DD8DE}" type="slidenum">
              <a:rPr lang="en-US" altLang="zh-TW" smtClean="0">
                <a:solidFill>
                  <a:prstClr val="black"/>
                </a:solidFill>
              </a:rPr>
              <a:pPr>
                <a:defRPr/>
              </a:pPr>
              <a:t>14</a:t>
            </a:fld>
            <a:endParaRPr lang="en-US" altLang="zh-TW" dirty="0">
              <a:solidFill>
                <a:prstClr val="black"/>
              </a:solidFill>
            </a:endParaRPr>
          </a:p>
        </p:txBody>
      </p:sp>
    </p:spTree>
    <p:extLst>
      <p:ext uri="{BB962C8B-B14F-4D97-AF65-F5344CB8AC3E}">
        <p14:creationId xmlns:p14="http://schemas.microsoft.com/office/powerpoint/2010/main" val="105795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到宅專業評估注意事項</a:t>
            </a:r>
            <a:r>
              <a:rPr lang="en-US" altLang="zh-TW" sz="2800" dirty="0"/>
              <a:t>-1</a:t>
            </a:r>
            <a:endParaRPr lang="zh-TW" altLang="en-US" sz="2800" dirty="0"/>
          </a:p>
        </p:txBody>
      </p:sp>
      <p:sp>
        <p:nvSpPr>
          <p:cNvPr id="3" name="內容版面配置區 2"/>
          <p:cNvSpPr>
            <a:spLocks noGrp="1"/>
          </p:cNvSpPr>
          <p:nvPr>
            <p:ph idx="1"/>
          </p:nvPr>
        </p:nvSpPr>
        <p:spPr>
          <a:xfrm>
            <a:off x="457200" y="2132856"/>
            <a:ext cx="8363272" cy="3993307"/>
          </a:xfrm>
        </p:spPr>
        <p:txBody>
          <a:bodyPr/>
          <a:lstStyle/>
          <a:p>
            <a:pPr>
              <a:buFont typeface="Wingdings" panose="05000000000000000000" pitchFamily="2" charset="2"/>
              <a:buChar char="ü"/>
            </a:pPr>
            <a:r>
              <a:rPr lang="zh-TW" altLang="en-US" sz="2400" u="sng" dirty="0">
                <a:latin typeface="標楷體" panose="03000509000000000000" pitchFamily="65" charset="-120"/>
                <a:ea typeface="標楷體" panose="03000509000000000000" pitchFamily="65" charset="-120"/>
              </a:rPr>
              <a:t>民眾如有需要</a:t>
            </a:r>
            <a:r>
              <a:rPr lang="zh-TW" altLang="en-US" sz="2400" dirty="0">
                <a:latin typeface="標楷體" panose="03000509000000000000" pitchFamily="65" charset="-120"/>
                <a:ea typeface="標楷體" panose="03000509000000000000" pitchFamily="65" charset="-120"/>
              </a:rPr>
              <a:t>，可向被看護者住居所在地之縣市照管中心申請醫療機構到宅評估，由照管中心指派醫療機構到宅進行專業評估。</a:t>
            </a:r>
            <a:endParaRPr lang="en-US" altLang="zh-TW" sz="2400" dirty="0">
              <a:latin typeface="標楷體" panose="03000509000000000000" pitchFamily="65" charset="-120"/>
              <a:ea typeface="標楷體" panose="03000509000000000000" pitchFamily="65" charset="-120"/>
            </a:endParaRPr>
          </a:p>
          <a:p>
            <a:pPr marL="0" indent="0">
              <a:buNone/>
            </a:pPr>
            <a:endParaRPr lang="en-US" altLang="zh-TW" sz="2400" dirty="0">
              <a:latin typeface="標楷體" panose="03000509000000000000" pitchFamily="65" charset="-120"/>
              <a:ea typeface="標楷體" panose="03000509000000000000" pitchFamily="65" charset="-120"/>
            </a:endParaRPr>
          </a:p>
          <a:p>
            <a:pPr>
              <a:buFont typeface="Wingdings" panose="05000000000000000000" pitchFamily="2" charset="2"/>
              <a:buChar char="ü"/>
            </a:pPr>
            <a:r>
              <a:rPr lang="zh-TW" altLang="en-US" sz="2400" dirty="0">
                <a:latin typeface="標楷體" panose="03000509000000000000" pitchFamily="65" charset="-120"/>
                <a:ea typeface="標楷體" panose="03000509000000000000" pitchFamily="65" charset="-120"/>
              </a:rPr>
              <a:t>到宅評估之醫療機構，除勞動部公告指定醫院外，須為全民健康保險居家醫療照護整合計畫特約診所，醫療機構依其科別分別向中華民國醫師公會全國聯合會及中華民國中醫師公會全國聯合會提出後，由各公會聯合會定期彙整函送參與名單至衛生福利部，再由勞動部審核公告。</a:t>
            </a:r>
            <a:endParaRPr lang="en-US" altLang="zh-TW" sz="24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39A2324E-18F6-4066-8489-E9E4359DD8DE}" type="slidenum">
              <a:rPr lang="en-US" altLang="zh-TW" smtClean="0">
                <a:solidFill>
                  <a:prstClr val="black"/>
                </a:solidFill>
              </a:rPr>
              <a:pPr>
                <a:defRPr/>
              </a:pPr>
              <a:t>15</a:t>
            </a:fld>
            <a:endParaRPr lang="en-US" altLang="zh-TW" dirty="0">
              <a:solidFill>
                <a:prstClr val="black"/>
              </a:solidFill>
            </a:endParaRPr>
          </a:p>
        </p:txBody>
      </p:sp>
    </p:spTree>
    <p:extLst>
      <p:ext uri="{BB962C8B-B14F-4D97-AF65-F5344CB8AC3E}">
        <p14:creationId xmlns:p14="http://schemas.microsoft.com/office/powerpoint/2010/main" val="3421843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到宅專業評估注意事項</a:t>
            </a:r>
            <a:r>
              <a:rPr lang="en-US" altLang="zh-TW" sz="2800" dirty="0"/>
              <a:t>-2</a:t>
            </a:r>
            <a:endParaRPr lang="zh-TW" altLang="en-US" sz="2800" dirty="0"/>
          </a:p>
        </p:txBody>
      </p:sp>
      <p:sp>
        <p:nvSpPr>
          <p:cNvPr id="3" name="內容版面配置區 2"/>
          <p:cNvSpPr>
            <a:spLocks noGrp="1"/>
          </p:cNvSpPr>
          <p:nvPr>
            <p:ph idx="1"/>
          </p:nvPr>
        </p:nvSpPr>
        <p:spPr>
          <a:xfrm>
            <a:off x="329444" y="2003450"/>
            <a:ext cx="8363272" cy="4525963"/>
          </a:xfrm>
        </p:spPr>
        <p:txBody>
          <a:bodyPr/>
          <a:lstStyle/>
          <a:p>
            <a:pPr>
              <a:buFont typeface="Wingdings" panose="05000000000000000000" pitchFamily="2" charset="2"/>
              <a:buChar char="ü"/>
            </a:pPr>
            <a:r>
              <a:rPr lang="zh-TW" altLang="en-US" sz="2400" dirty="0">
                <a:latin typeface="標楷體" panose="03000509000000000000" pitchFamily="65" charset="-120"/>
                <a:ea typeface="標楷體" panose="03000509000000000000" pitchFamily="65" charset="-120"/>
              </a:rPr>
              <a:t>照管中心指派之醫療機構，可由被看護者指定符合資格之家庭醫師，醫療機構或家庭醫師原則為被看護者接受其診察一定期間，始得受理其進行專業評估。</a:t>
            </a:r>
            <a:endParaRPr lang="en-US" altLang="zh-TW" sz="2400" dirty="0">
              <a:latin typeface="標楷體" panose="03000509000000000000" pitchFamily="65" charset="-120"/>
              <a:ea typeface="標楷體" panose="03000509000000000000" pitchFamily="65" charset="-120"/>
            </a:endParaRPr>
          </a:p>
          <a:p>
            <a:pPr>
              <a:buFont typeface="Wingdings" panose="05000000000000000000" pitchFamily="2" charset="2"/>
              <a:buChar char="ü"/>
            </a:pPr>
            <a:endParaRPr lang="en-US" altLang="zh-TW" sz="2400" dirty="0">
              <a:latin typeface="標楷體" panose="03000509000000000000" pitchFamily="65" charset="-120"/>
              <a:ea typeface="標楷體" panose="03000509000000000000" pitchFamily="65" charset="-120"/>
            </a:endParaRPr>
          </a:p>
          <a:p>
            <a:pPr>
              <a:buFont typeface="Wingdings" panose="05000000000000000000" pitchFamily="2" charset="2"/>
              <a:buChar char="ü"/>
            </a:pPr>
            <a:r>
              <a:rPr lang="zh-TW" altLang="en-US" sz="2400" dirty="0">
                <a:latin typeface="標楷體" panose="03000509000000000000" pitchFamily="65" charset="-120"/>
                <a:ea typeface="標楷體" panose="03000509000000000000" pitchFamily="65" charset="-120"/>
              </a:rPr>
              <a:t>醫療機構應設諮詢服務窗口，加強流程管控措施，杜絕弊端。</a:t>
            </a:r>
            <a:endParaRPr lang="en-US" altLang="zh-TW" sz="2400" dirty="0">
              <a:latin typeface="標楷體" panose="03000509000000000000" pitchFamily="65" charset="-120"/>
              <a:ea typeface="標楷體" panose="03000509000000000000" pitchFamily="65" charset="-120"/>
            </a:endParaRPr>
          </a:p>
          <a:p>
            <a:pPr>
              <a:buFont typeface="Wingdings" panose="05000000000000000000" pitchFamily="2" charset="2"/>
              <a:buChar char="ü"/>
            </a:pPr>
            <a:endParaRPr lang="zh-TW" altLang="en-US" sz="2400" dirty="0">
              <a:latin typeface="標楷體" panose="03000509000000000000" pitchFamily="65" charset="-120"/>
              <a:ea typeface="標楷體" panose="03000509000000000000" pitchFamily="65" charset="-120"/>
            </a:endParaRPr>
          </a:p>
          <a:p>
            <a:pPr>
              <a:buFont typeface="Wingdings" panose="05000000000000000000" pitchFamily="2" charset="2"/>
              <a:buChar char="ü"/>
            </a:pPr>
            <a:r>
              <a:rPr lang="zh-TW" altLang="en-US" sz="2400" b="1" dirty="0">
                <a:latin typeface="標楷體" panose="03000509000000000000" pitchFamily="65" charset="-120"/>
                <a:ea typeface="標楷體" panose="03000509000000000000" pitchFamily="65" charset="-120"/>
              </a:rPr>
              <a:t>醫療機構收費標準須由直轄市、縣</a:t>
            </a:r>
            <a:r>
              <a:rPr lang="en-US" altLang="zh-TW"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市</a:t>
            </a:r>
            <a:r>
              <a:rPr lang="en-US" altLang="zh-TW"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衛生主管機關核定；至於開立診斷證明書不應申請健保給付</a:t>
            </a:r>
            <a:r>
              <a:rPr lang="zh-TW" altLang="en-US" sz="2400" dirty="0">
                <a:latin typeface="標楷體" panose="03000509000000000000" pitchFamily="65" charset="-120"/>
                <a:ea typeface="標楷體" panose="03000509000000000000" pitchFamily="65" charset="-120"/>
              </a:rPr>
              <a:t>。</a:t>
            </a:r>
          </a:p>
          <a:p>
            <a:pPr>
              <a:buFont typeface="Wingdings" panose="05000000000000000000" pitchFamily="2" charset="2"/>
              <a:buChar char="ü"/>
            </a:pPr>
            <a:endParaRPr lang="zh-TW" altLang="en-US" sz="24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pPr>
              <a:defRPr/>
            </a:pPr>
            <a:fld id="{39A2324E-18F6-4066-8489-E9E4359DD8DE}" type="slidenum">
              <a:rPr lang="en-US" altLang="zh-TW" smtClean="0">
                <a:solidFill>
                  <a:prstClr val="black"/>
                </a:solidFill>
              </a:rPr>
              <a:pPr>
                <a:defRPr/>
              </a:pPr>
              <a:t>16</a:t>
            </a:fld>
            <a:endParaRPr lang="en-US" altLang="zh-TW" dirty="0">
              <a:solidFill>
                <a:prstClr val="black"/>
              </a:solidFill>
            </a:endParaRPr>
          </a:p>
        </p:txBody>
      </p:sp>
    </p:spTree>
    <p:extLst>
      <p:ext uri="{BB962C8B-B14F-4D97-AF65-F5344CB8AC3E}">
        <p14:creationId xmlns:p14="http://schemas.microsoft.com/office/powerpoint/2010/main" val="1656629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診斷證明書</a:t>
            </a:r>
          </a:p>
        </p:txBody>
      </p:sp>
      <p:sp>
        <p:nvSpPr>
          <p:cNvPr id="3" name="內容版面配置區 2"/>
          <p:cNvSpPr>
            <a:spLocks noGrp="1"/>
          </p:cNvSpPr>
          <p:nvPr>
            <p:ph idx="1"/>
          </p:nvPr>
        </p:nvSpPr>
        <p:spPr/>
        <p:txBody>
          <a:bodyPr/>
          <a:lstStyle/>
          <a:p>
            <a:pPr marL="0" indent="0">
              <a:buNone/>
            </a:pPr>
            <a:endParaRPr lang="en-US" altLang="zh-TW" dirty="0"/>
          </a:p>
        </p:txBody>
      </p:sp>
      <p:sp>
        <p:nvSpPr>
          <p:cNvPr id="4" name="投影片編號版面配置區 3"/>
          <p:cNvSpPr>
            <a:spLocks noGrp="1"/>
          </p:cNvSpPr>
          <p:nvPr>
            <p:ph type="sldNum" sz="quarter" idx="12"/>
          </p:nvPr>
        </p:nvSpPr>
        <p:spPr/>
        <p:txBody>
          <a:bodyPr/>
          <a:lstStyle/>
          <a:p>
            <a:pPr>
              <a:defRPr/>
            </a:pPr>
            <a:fld id="{39A2324E-18F6-4066-8489-E9E4359DD8DE}" type="slidenum">
              <a:rPr lang="en-US" altLang="zh-TW" smtClean="0">
                <a:solidFill>
                  <a:prstClr val="black"/>
                </a:solidFill>
              </a:rPr>
              <a:pPr>
                <a:defRPr/>
              </a:pPr>
              <a:t>17</a:t>
            </a:fld>
            <a:endParaRPr lang="en-US" altLang="zh-TW" dirty="0">
              <a:solidFill>
                <a:prstClr val="black"/>
              </a:solidFill>
            </a:endParaRPr>
          </a:p>
        </p:txBody>
      </p:sp>
      <p:pic>
        <p:nvPicPr>
          <p:cNvPr id="5" name="圖片 4"/>
          <p:cNvPicPr>
            <a:picLocks noChangeAspect="1"/>
          </p:cNvPicPr>
          <p:nvPr/>
        </p:nvPicPr>
        <p:blipFill>
          <a:blip r:embed="rId3"/>
          <a:stretch>
            <a:fillRect/>
          </a:stretch>
        </p:blipFill>
        <p:spPr>
          <a:xfrm>
            <a:off x="0" y="2207067"/>
            <a:ext cx="3059832" cy="4115946"/>
          </a:xfrm>
          <a:prstGeom prst="rect">
            <a:avLst/>
          </a:prstGeom>
        </p:spPr>
      </p:pic>
      <p:pic>
        <p:nvPicPr>
          <p:cNvPr id="6" name="圖片 5"/>
          <p:cNvPicPr>
            <a:picLocks noChangeAspect="1"/>
          </p:cNvPicPr>
          <p:nvPr/>
        </p:nvPicPr>
        <p:blipFill>
          <a:blip r:embed="rId4"/>
          <a:stretch>
            <a:fillRect/>
          </a:stretch>
        </p:blipFill>
        <p:spPr>
          <a:xfrm>
            <a:off x="3059832" y="2113324"/>
            <a:ext cx="2925290" cy="4589101"/>
          </a:xfrm>
          <a:prstGeom prst="rect">
            <a:avLst/>
          </a:prstGeom>
        </p:spPr>
      </p:pic>
      <p:pic>
        <p:nvPicPr>
          <p:cNvPr id="7" name="圖片 6"/>
          <p:cNvPicPr>
            <a:picLocks noChangeAspect="1"/>
          </p:cNvPicPr>
          <p:nvPr/>
        </p:nvPicPr>
        <p:blipFill>
          <a:blip r:embed="rId5"/>
          <a:stretch>
            <a:fillRect/>
          </a:stretch>
        </p:blipFill>
        <p:spPr>
          <a:xfrm>
            <a:off x="6047656" y="2207067"/>
            <a:ext cx="2970898" cy="4401613"/>
          </a:xfrm>
          <a:prstGeom prst="rect">
            <a:avLst/>
          </a:prstGeom>
        </p:spPr>
      </p:pic>
    </p:spTree>
    <p:extLst>
      <p:ext uri="{BB962C8B-B14F-4D97-AF65-F5344CB8AC3E}">
        <p14:creationId xmlns:p14="http://schemas.microsoft.com/office/powerpoint/2010/main" val="3427822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71600" y="2204864"/>
            <a:ext cx="6669986" cy="3212976"/>
          </a:xfrm>
          <a:solidFill>
            <a:schemeClr val="bg1"/>
          </a:solidFill>
          <a:ln>
            <a:noFill/>
          </a:ln>
        </p:spPr>
        <p:txBody>
          <a:bodyPr/>
          <a:lstStyle/>
          <a:p>
            <a:pPr marL="0" indent="0">
              <a:buNone/>
            </a:pPr>
            <a:r>
              <a:rPr kumimoji="1" lang="zh-TW" altLang="en-US" dirty="0">
                <a:solidFill>
                  <a:schemeClr val="bg2">
                    <a:lumMod val="10000"/>
                  </a:schemeClr>
                </a:solidFill>
                <a:latin typeface="微軟正黑體" panose="020B0604030504040204" pitchFamily="34" charset="-120"/>
              </a:rPr>
              <a:t>勞動傳遞單修正簡摘</a:t>
            </a:r>
            <a:br>
              <a:rPr kumimoji="1" lang="en-US" altLang="zh-TW" dirty="0">
                <a:solidFill>
                  <a:schemeClr val="bg2">
                    <a:lumMod val="10000"/>
                  </a:schemeClr>
                </a:solidFill>
                <a:latin typeface="微軟正黑體" panose="020B0604030504040204" pitchFamily="34" charset="-120"/>
              </a:rPr>
            </a:br>
            <a:endParaRPr kumimoji="1" lang="en-US" altLang="zh-TW" sz="3200" dirty="0">
              <a:solidFill>
                <a:schemeClr val="bg2">
                  <a:lumMod val="10000"/>
                </a:schemeClr>
              </a:solidFill>
              <a:latin typeface="微軟正黑體" panose="020B0604030504040204" pitchFamily="34" charset="-120"/>
            </a:endParaRPr>
          </a:p>
        </p:txBody>
      </p:sp>
      <p:sp>
        <p:nvSpPr>
          <p:cNvPr id="5" name="投影片編號版面配置區 4"/>
          <p:cNvSpPr>
            <a:spLocks noGrp="1"/>
          </p:cNvSpPr>
          <p:nvPr>
            <p:ph type="sldNum" sz="quarter" idx="12"/>
          </p:nvPr>
        </p:nvSpPr>
        <p:spPr/>
        <p:txBody>
          <a:bodyPr/>
          <a:lstStyle/>
          <a:p>
            <a:pPr>
              <a:defRPr/>
            </a:pPr>
            <a:fld id="{39A2324E-18F6-4066-8489-E9E4359DD8DE}" type="slidenum">
              <a:rPr lang="en-US" altLang="zh-TW" smtClean="0">
                <a:solidFill>
                  <a:prstClr val="black"/>
                </a:solidFill>
              </a:rPr>
              <a:pPr>
                <a:defRPr/>
              </a:pPr>
              <a:t>18</a:t>
            </a:fld>
            <a:endParaRPr lang="en-US" altLang="zh-TW" dirty="0">
              <a:solidFill>
                <a:prstClr val="black"/>
              </a:solidFill>
            </a:endParaRPr>
          </a:p>
        </p:txBody>
      </p:sp>
    </p:spTree>
    <p:extLst>
      <p:ext uri="{BB962C8B-B14F-4D97-AF65-F5344CB8AC3E}">
        <p14:creationId xmlns:p14="http://schemas.microsoft.com/office/powerpoint/2010/main" val="1447848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4167" y="558130"/>
            <a:ext cx="8934908" cy="648370"/>
          </a:xfrm>
        </p:spPr>
        <p:txBody>
          <a:bodyPr/>
          <a:lstStyle/>
          <a:p>
            <a:r>
              <a:rPr lang="zh-TW" altLang="en-US" dirty="0"/>
              <a:t>申請聘僱外看基本資料傳遞單修正簡摘</a:t>
            </a:r>
            <a:br>
              <a:rPr lang="zh-TW" altLang="en-US" dirty="0"/>
            </a:br>
            <a:endParaRPr lang="zh-TW" altLang="en-US" dirty="0"/>
          </a:p>
        </p:txBody>
      </p:sp>
      <p:sp>
        <p:nvSpPr>
          <p:cNvPr id="3" name="內容版面配置區 2"/>
          <p:cNvSpPr>
            <a:spLocks noGrp="1"/>
          </p:cNvSpPr>
          <p:nvPr>
            <p:ph idx="1"/>
          </p:nvPr>
        </p:nvSpPr>
        <p:spPr>
          <a:xfrm>
            <a:off x="526821" y="1700808"/>
            <a:ext cx="8582254" cy="3600400"/>
          </a:xfrm>
        </p:spPr>
        <p:txBody>
          <a:bodyPr/>
          <a:lstStyle/>
          <a:p>
            <a:pPr marL="0" indent="0">
              <a:lnSpc>
                <a:spcPts val="2600"/>
              </a:lnSpc>
              <a:buNone/>
            </a:pPr>
            <a:r>
              <a:rPr lang="zh-TW" altLang="en-US" sz="2400" dirty="0">
                <a:latin typeface="Arial" panose="020B0604020202020204" pitchFamily="34" charset="0"/>
                <a:ea typeface="標楷體" panose="03000509000000000000" pitchFamily="65" charset="-120"/>
                <a:cs typeface="Arial" panose="020B0604020202020204" pitchFamily="34" charset="0"/>
              </a:rPr>
              <a:t>依據勞動部</a:t>
            </a:r>
            <a:r>
              <a:rPr lang="en-US" altLang="zh-TW" sz="2400" dirty="0">
                <a:latin typeface="Arial" panose="020B0604020202020204" pitchFamily="34" charset="0"/>
                <a:ea typeface="標楷體" panose="03000509000000000000" pitchFamily="65" charset="-120"/>
                <a:cs typeface="Arial" panose="020B0604020202020204" pitchFamily="34" charset="0"/>
              </a:rPr>
              <a:t>112</a:t>
            </a:r>
            <a:r>
              <a:rPr lang="zh-TW" altLang="zh-TW" sz="2400" dirty="0">
                <a:latin typeface="Arial" panose="020B0604020202020204" pitchFamily="34" charset="0"/>
                <a:ea typeface="標楷體" panose="03000509000000000000" pitchFamily="65" charset="-120"/>
                <a:cs typeface="Arial" panose="020B0604020202020204" pitchFamily="34" charset="0"/>
              </a:rPr>
              <a:t>年</a:t>
            </a:r>
            <a:r>
              <a:rPr lang="en-US" altLang="zh-TW" sz="2400" dirty="0">
                <a:latin typeface="Arial" panose="020B0604020202020204" pitchFamily="34" charset="0"/>
                <a:ea typeface="標楷體" panose="03000509000000000000" pitchFamily="65" charset="-120"/>
                <a:cs typeface="Arial" panose="020B0604020202020204" pitchFamily="34" charset="0"/>
              </a:rPr>
              <a:t>10</a:t>
            </a:r>
            <a:r>
              <a:rPr lang="zh-TW" altLang="zh-TW" sz="2400" dirty="0">
                <a:latin typeface="Arial" panose="020B0604020202020204" pitchFamily="34" charset="0"/>
                <a:ea typeface="標楷體" panose="03000509000000000000" pitchFamily="65" charset="-120"/>
                <a:cs typeface="Arial" panose="020B0604020202020204" pitchFamily="34" charset="0"/>
              </a:rPr>
              <a:t>月</a:t>
            </a:r>
            <a:r>
              <a:rPr lang="en-US" altLang="zh-TW" sz="2400" dirty="0">
                <a:latin typeface="Arial" panose="020B0604020202020204" pitchFamily="34" charset="0"/>
                <a:ea typeface="標楷體" panose="03000509000000000000" pitchFamily="65" charset="-120"/>
                <a:cs typeface="Arial" panose="020B0604020202020204" pitchFamily="34" charset="0"/>
              </a:rPr>
              <a:t>13</a:t>
            </a:r>
            <a:r>
              <a:rPr lang="zh-TW" altLang="zh-TW" sz="2400" dirty="0">
                <a:latin typeface="Arial" panose="020B0604020202020204" pitchFamily="34" charset="0"/>
                <a:ea typeface="標楷體" panose="03000509000000000000" pitchFamily="65" charset="-120"/>
                <a:cs typeface="Arial" panose="020B0604020202020204" pitchFamily="34" charset="0"/>
              </a:rPr>
              <a:t>日</a:t>
            </a:r>
            <a:r>
              <a:rPr lang="zh-TW" altLang="en-US" sz="2400" dirty="0">
                <a:latin typeface="Arial" panose="020B0604020202020204" pitchFamily="34" charset="0"/>
                <a:ea typeface="標楷體" panose="03000509000000000000" pitchFamily="65" charset="-120"/>
                <a:cs typeface="Arial" panose="020B0604020202020204" pitchFamily="34" charset="0"/>
              </a:rPr>
              <a:t>勞動發管字第</a:t>
            </a:r>
            <a:r>
              <a:rPr lang="en-US" altLang="zh-TW" sz="2400" dirty="0">
                <a:latin typeface="Arial" panose="020B0604020202020204" pitchFamily="34" charset="0"/>
                <a:ea typeface="標楷體" panose="03000509000000000000" pitchFamily="65" charset="-120"/>
                <a:cs typeface="Arial" panose="020B0604020202020204" pitchFamily="34" charset="0"/>
              </a:rPr>
              <a:t>1120512387</a:t>
            </a:r>
            <a:r>
              <a:rPr lang="zh-TW" altLang="en-US" sz="2400" dirty="0">
                <a:latin typeface="Arial" panose="020B0604020202020204" pitchFamily="34" charset="0"/>
                <a:ea typeface="標楷體" panose="03000509000000000000" pitchFamily="65" charset="-120"/>
                <a:cs typeface="Arial" panose="020B0604020202020204" pitchFamily="34" charset="0"/>
              </a:rPr>
              <a:t>號</a:t>
            </a:r>
            <a:r>
              <a:rPr lang="zh-TW" altLang="zh-TW" sz="2400" dirty="0">
                <a:latin typeface="Arial" panose="020B0604020202020204" pitchFamily="34" charset="0"/>
                <a:ea typeface="標楷體" panose="03000509000000000000" pitchFamily="65" charset="-120"/>
                <a:cs typeface="Arial" panose="020B0604020202020204" pitchFamily="34" charset="0"/>
              </a:rPr>
              <a:t>函</a:t>
            </a:r>
            <a:r>
              <a:rPr lang="zh-TW" altLang="en-US" sz="2400" dirty="0">
                <a:latin typeface="Arial" panose="020B0604020202020204" pitchFamily="34" charset="0"/>
                <a:ea typeface="標楷體" panose="03000509000000000000" pitchFamily="65" charset="-120"/>
                <a:cs typeface="Arial" panose="020B0604020202020204" pitchFamily="34" charset="0"/>
              </a:rPr>
              <a:t>公告傳遞單修改版</a:t>
            </a:r>
            <a:r>
              <a:rPr lang="zh-TW" altLang="zh-TW" sz="2400" dirty="0">
                <a:latin typeface="Arial" panose="020B0604020202020204" pitchFamily="34" charset="0"/>
                <a:ea typeface="標楷體" panose="03000509000000000000" pitchFamily="65" charset="-120"/>
                <a:cs typeface="Arial" panose="020B0604020202020204" pitchFamily="34" charset="0"/>
              </a:rPr>
              <a:t>，</a:t>
            </a:r>
            <a:r>
              <a:rPr lang="zh-TW" altLang="en-US" sz="2400" dirty="0">
                <a:latin typeface="Arial" panose="020B0604020202020204" pitchFamily="34" charset="0"/>
                <a:ea typeface="標楷體" panose="03000509000000000000" pitchFamily="65" charset="-120"/>
                <a:cs typeface="Arial" panose="020B0604020202020204" pitchFamily="34" charset="0"/>
              </a:rPr>
              <a:t>簡摘修正重點包括：</a:t>
            </a:r>
            <a:endParaRPr lang="en-US" altLang="zh-TW" sz="2400" dirty="0">
              <a:latin typeface="Arial" panose="020B0604020202020204" pitchFamily="34" charset="0"/>
              <a:ea typeface="標楷體" panose="03000509000000000000" pitchFamily="65" charset="-120"/>
              <a:cs typeface="Arial" panose="020B0604020202020204" pitchFamily="34" charset="0"/>
            </a:endParaRPr>
          </a:p>
          <a:p>
            <a:pPr>
              <a:lnSpc>
                <a:spcPts val="2600"/>
              </a:lnSpc>
              <a:buFont typeface="Wingdings" panose="05000000000000000000" pitchFamily="2" charset="2"/>
              <a:buChar char="ü"/>
            </a:pPr>
            <a:r>
              <a:rPr lang="zh-TW" altLang="en-US" sz="2400" dirty="0">
                <a:latin typeface="Arial" panose="020B0604020202020204" pitchFamily="34" charset="0"/>
                <a:ea typeface="標楷體" panose="03000509000000000000" pitchFamily="65" charset="-120"/>
                <a:cs typeface="Arial" panose="020B0604020202020204" pitchFamily="34" charset="0"/>
              </a:rPr>
              <a:t>長期照顧中心推介本國籍照顧服務員次數為</a:t>
            </a:r>
            <a:r>
              <a:rPr lang="en-US" altLang="zh-TW" sz="2400" u="sng" dirty="0">
                <a:latin typeface="Arial" panose="020B0604020202020204" pitchFamily="34" charset="0"/>
                <a:ea typeface="標楷體" panose="03000509000000000000" pitchFamily="65" charset="-120"/>
                <a:cs typeface="Arial" panose="020B0604020202020204" pitchFamily="34" charset="0"/>
              </a:rPr>
              <a:t>1</a:t>
            </a:r>
            <a:r>
              <a:rPr lang="zh-TW" altLang="en-US" sz="2400" dirty="0">
                <a:latin typeface="Arial" panose="020B0604020202020204" pitchFamily="34" charset="0"/>
                <a:ea typeface="標楷體" panose="03000509000000000000" pitchFamily="65" charset="-120"/>
                <a:cs typeface="Arial" panose="020B0604020202020204" pitchFamily="34" charset="0"/>
              </a:rPr>
              <a:t>次。</a:t>
            </a:r>
            <a:endParaRPr lang="en-US" altLang="zh-TW" sz="2400" dirty="0">
              <a:latin typeface="Arial" panose="020B0604020202020204" pitchFamily="34" charset="0"/>
              <a:ea typeface="標楷體" panose="03000509000000000000" pitchFamily="65" charset="-120"/>
              <a:cs typeface="Arial" panose="020B0604020202020204" pitchFamily="34" charset="0"/>
            </a:endParaRPr>
          </a:p>
          <a:p>
            <a:pPr>
              <a:lnSpc>
                <a:spcPts val="2600"/>
              </a:lnSpc>
              <a:buFont typeface="Wingdings" panose="05000000000000000000" pitchFamily="2" charset="2"/>
              <a:buChar char="ü"/>
            </a:pPr>
            <a:endParaRPr lang="en-US" altLang="zh-TW" sz="2400" dirty="0">
              <a:latin typeface="Arial" panose="020B0604020202020204" pitchFamily="34" charset="0"/>
              <a:ea typeface="標楷體" panose="03000509000000000000" pitchFamily="65" charset="-120"/>
              <a:cs typeface="Arial" panose="020B0604020202020204" pitchFamily="34" charset="0"/>
            </a:endParaRPr>
          </a:p>
          <a:p>
            <a:pPr>
              <a:lnSpc>
                <a:spcPts val="2600"/>
              </a:lnSpc>
              <a:buFont typeface="Wingdings" panose="05000000000000000000" pitchFamily="2" charset="2"/>
              <a:buChar char="ü"/>
            </a:pPr>
            <a:r>
              <a:rPr lang="zh-TW" altLang="en-US" sz="2400" dirty="0">
                <a:latin typeface="Arial" panose="020B0604020202020204" pitchFamily="34" charset="0"/>
                <a:ea typeface="標楷體" panose="03000509000000000000" pitchFamily="65" charset="-120"/>
                <a:cs typeface="Arial" panose="020B0604020202020204" pitchFamily="34" charset="0"/>
              </a:rPr>
              <a:t>申請重新招募外籍家庭看護工或曾聘僱外籍家庭看護工現申請聘僱中階技術家庭看護工者，下修其免再經病症暨失能診斷證明書評估</a:t>
            </a:r>
            <a:r>
              <a:rPr lang="en-US" altLang="zh-TW" sz="2400" dirty="0">
                <a:latin typeface="Arial" panose="020B0604020202020204" pitchFamily="34" charset="0"/>
                <a:ea typeface="標楷體" panose="03000509000000000000" pitchFamily="65" charset="-120"/>
                <a:cs typeface="Arial" panose="020B0604020202020204" pitchFamily="34" charset="0"/>
              </a:rPr>
              <a:t>(</a:t>
            </a:r>
            <a:r>
              <a:rPr lang="zh-TW" altLang="en-US" sz="2400" dirty="0">
                <a:latin typeface="Arial" panose="020B0604020202020204" pitchFamily="34" charset="0"/>
                <a:ea typeface="標楷體" panose="03000509000000000000" pitchFamily="65" charset="-120"/>
                <a:cs typeface="Arial" panose="020B0604020202020204" pitchFamily="34" charset="0"/>
              </a:rPr>
              <a:t>下稱免評</a:t>
            </a:r>
            <a:r>
              <a:rPr lang="en-US" altLang="zh-TW" sz="2400" dirty="0">
                <a:latin typeface="Arial" panose="020B0604020202020204" pitchFamily="34" charset="0"/>
                <a:ea typeface="標楷體" panose="03000509000000000000" pitchFamily="65" charset="-120"/>
                <a:cs typeface="Arial" panose="020B0604020202020204" pitchFamily="34" charset="0"/>
              </a:rPr>
              <a:t>)</a:t>
            </a:r>
            <a:r>
              <a:rPr lang="zh-TW" altLang="en-US" sz="2400" dirty="0">
                <a:latin typeface="Arial" panose="020B0604020202020204" pitchFamily="34" charset="0"/>
                <a:ea typeface="標楷體" panose="03000509000000000000" pitchFamily="65" charset="-120"/>
                <a:cs typeface="Arial" panose="020B0604020202020204" pitchFamily="34" charset="0"/>
              </a:rPr>
              <a:t>年齡條件為</a:t>
            </a:r>
            <a:r>
              <a:rPr lang="en-US" altLang="zh-TW" sz="2400" u="sng" dirty="0">
                <a:latin typeface="Arial" panose="020B0604020202020204" pitchFamily="34" charset="0"/>
                <a:ea typeface="標楷體" panose="03000509000000000000" pitchFamily="65" charset="-120"/>
                <a:cs typeface="Arial" panose="020B0604020202020204" pitchFamily="34" charset="0"/>
              </a:rPr>
              <a:t>75</a:t>
            </a:r>
            <a:r>
              <a:rPr lang="zh-TW" altLang="en-US" sz="2400" dirty="0">
                <a:latin typeface="Arial" panose="020B0604020202020204" pitchFamily="34" charset="0"/>
                <a:ea typeface="標楷體" panose="03000509000000000000" pitchFamily="65" charset="-120"/>
                <a:cs typeface="Arial" panose="020B0604020202020204" pitchFamily="34" charset="0"/>
              </a:rPr>
              <a:t>歲。</a:t>
            </a:r>
            <a:endParaRPr lang="en-US" altLang="zh-TW" sz="2400" dirty="0">
              <a:latin typeface="Arial" panose="020B0604020202020204" pitchFamily="34" charset="0"/>
              <a:ea typeface="標楷體" panose="03000509000000000000" pitchFamily="65" charset="-120"/>
              <a:cs typeface="Arial" panose="020B0604020202020204" pitchFamily="34" charset="0"/>
            </a:endParaRPr>
          </a:p>
          <a:p>
            <a:pPr>
              <a:lnSpc>
                <a:spcPts val="2600"/>
              </a:lnSpc>
              <a:buFont typeface="Wingdings" panose="05000000000000000000" pitchFamily="2" charset="2"/>
              <a:buChar char="ü"/>
            </a:pPr>
            <a:endParaRPr lang="en-US" altLang="zh-TW" sz="2400" dirty="0">
              <a:latin typeface="Arial" panose="020B0604020202020204" pitchFamily="34" charset="0"/>
              <a:ea typeface="標楷體" panose="03000509000000000000" pitchFamily="65" charset="-120"/>
              <a:cs typeface="Arial" panose="020B0604020202020204" pitchFamily="34" charset="0"/>
            </a:endParaRPr>
          </a:p>
          <a:p>
            <a:pPr>
              <a:lnSpc>
                <a:spcPts val="2600"/>
              </a:lnSpc>
              <a:buFont typeface="Wingdings" panose="05000000000000000000" pitchFamily="2" charset="2"/>
              <a:buChar char="ü"/>
            </a:pPr>
            <a:r>
              <a:rPr lang="zh-TW" altLang="en-US" sz="2400" dirty="0">
                <a:latin typeface="Arial" panose="020B0604020202020204" pitchFamily="34" charset="0"/>
                <a:ea typeface="標楷體" panose="03000509000000000000" pitchFamily="65" charset="-120"/>
                <a:cs typeface="Arial" panose="020B0604020202020204" pitchFamily="34" charset="0"/>
              </a:rPr>
              <a:t>調整被看護者</a:t>
            </a:r>
            <a:r>
              <a:rPr lang="zh-TW" altLang="en-US" sz="2400" u="sng" dirty="0">
                <a:latin typeface="Arial" panose="020B0604020202020204" pitchFamily="34" charset="0"/>
                <a:ea typeface="標楷體" panose="03000509000000000000" pitchFamily="65" charset="-120"/>
                <a:cs typeface="Arial" panose="020B0604020202020204" pitchFamily="34" charset="0"/>
              </a:rPr>
              <a:t>特定身心障礙項目及障礙等級文字</a:t>
            </a:r>
            <a:r>
              <a:rPr lang="zh-TW" altLang="en-US" sz="2400" dirty="0">
                <a:latin typeface="Arial" panose="020B0604020202020204" pitchFamily="34" charset="0"/>
                <a:ea typeface="標楷體" panose="03000509000000000000" pitchFamily="65" charset="-120"/>
                <a:cs typeface="Arial" panose="020B0604020202020204" pitchFamily="34" charset="0"/>
              </a:rPr>
              <a:t>。</a:t>
            </a:r>
            <a:endParaRPr lang="en-US" altLang="zh-TW" sz="2400" dirty="0">
              <a:latin typeface="Arial" panose="020B0604020202020204" pitchFamily="34" charset="0"/>
              <a:ea typeface="標楷體" panose="03000509000000000000" pitchFamily="65" charset="-120"/>
              <a:cs typeface="Arial" panose="020B0604020202020204" pitchFamily="34" charset="0"/>
            </a:endParaRPr>
          </a:p>
          <a:p>
            <a:pPr marL="0" indent="0">
              <a:lnSpc>
                <a:spcPts val="2600"/>
              </a:lnSpc>
              <a:buNone/>
            </a:pPr>
            <a:r>
              <a:rPr lang="zh-TW" altLang="en-US" sz="2400" dirty="0">
                <a:latin typeface="Arial" panose="020B0604020202020204" pitchFamily="34" charset="0"/>
                <a:ea typeface="標楷體" panose="03000509000000000000" pitchFamily="65" charset="-120"/>
                <a:cs typeface="Arial" panose="020B0604020202020204" pitchFamily="34" charset="0"/>
              </a:rPr>
              <a:t> </a:t>
            </a:r>
            <a:endParaRPr lang="en-US" altLang="zh-TW" sz="2400" dirty="0">
              <a:latin typeface="Arial" panose="020B0604020202020204" pitchFamily="34" charset="0"/>
              <a:ea typeface="標楷體" panose="03000509000000000000" pitchFamily="65" charset="-120"/>
              <a:cs typeface="Arial" panose="020B0604020202020204" pitchFamily="34" charset="0"/>
            </a:endParaRPr>
          </a:p>
          <a:p>
            <a:pPr>
              <a:lnSpc>
                <a:spcPts val="2600"/>
              </a:lnSpc>
              <a:buFont typeface="Wingdings" panose="05000000000000000000" pitchFamily="2" charset="2"/>
              <a:buChar char="ü"/>
            </a:pPr>
            <a:r>
              <a:rPr lang="zh-TW" altLang="en-US" sz="2400" dirty="0">
                <a:latin typeface="Arial" panose="020B0604020202020204" pitchFamily="34" charset="0"/>
                <a:ea typeface="標楷體" panose="03000509000000000000" pitchFamily="65" charset="-120"/>
                <a:cs typeface="Arial" panose="020B0604020202020204" pitchFamily="34" charset="0"/>
              </a:rPr>
              <a:t>再次聘僱外籍家庭看護工作者免評範圍納入被看護者取得身心障礙證明，且依身心障礙者權益保障法第</a:t>
            </a:r>
            <a:r>
              <a:rPr lang="en-US" altLang="zh-TW" sz="2400" dirty="0">
                <a:latin typeface="Arial" panose="020B0604020202020204" pitchFamily="34" charset="0"/>
                <a:ea typeface="標楷體" panose="03000509000000000000" pitchFamily="65" charset="-120"/>
                <a:cs typeface="Arial" panose="020B0604020202020204" pitchFamily="34" charset="0"/>
              </a:rPr>
              <a:t>6</a:t>
            </a:r>
            <a:r>
              <a:rPr lang="zh-TW" altLang="en-US" sz="2400" dirty="0">
                <a:latin typeface="Arial" panose="020B0604020202020204" pitchFamily="34" charset="0"/>
                <a:ea typeface="標楷體" panose="03000509000000000000" pitchFamily="65" charset="-120"/>
                <a:cs typeface="Arial" panose="020B0604020202020204" pitchFamily="34" charset="0"/>
              </a:rPr>
              <a:t>條及第</a:t>
            </a:r>
            <a:r>
              <a:rPr lang="en-US" altLang="zh-TW" sz="2400" dirty="0">
                <a:latin typeface="Arial" panose="020B0604020202020204" pitchFamily="34" charset="0"/>
                <a:ea typeface="標楷體" panose="03000509000000000000" pitchFamily="65" charset="-120"/>
                <a:cs typeface="Arial" panose="020B0604020202020204" pitchFamily="34" charset="0"/>
              </a:rPr>
              <a:t>14</a:t>
            </a:r>
            <a:r>
              <a:rPr lang="zh-TW" altLang="en-US" sz="2400" dirty="0">
                <a:latin typeface="Arial" panose="020B0604020202020204" pitchFamily="34" charset="0"/>
                <a:ea typeface="標楷體" panose="03000509000000000000" pitchFamily="65" charset="-120"/>
                <a:cs typeface="Arial" panose="020B0604020202020204" pitchFamily="34" charset="0"/>
              </a:rPr>
              <a:t>條規定，免重新鑑定者。</a:t>
            </a:r>
            <a:endParaRPr lang="en-US" altLang="zh-TW" sz="2400" dirty="0">
              <a:latin typeface="Arial" panose="020B0604020202020204" pitchFamily="34" charset="0"/>
              <a:ea typeface="標楷體" panose="03000509000000000000" pitchFamily="65" charset="-120"/>
              <a:cs typeface="Arial" panose="020B0604020202020204" pitchFamily="34" charset="0"/>
            </a:endParaRPr>
          </a:p>
        </p:txBody>
      </p:sp>
      <p:sp>
        <p:nvSpPr>
          <p:cNvPr id="4" name="投影片編號版面配置區 3"/>
          <p:cNvSpPr>
            <a:spLocks noGrp="1"/>
          </p:cNvSpPr>
          <p:nvPr>
            <p:ph type="sldNum" sz="quarter" idx="12"/>
          </p:nvPr>
        </p:nvSpPr>
        <p:spPr/>
        <p:txBody>
          <a:bodyPr/>
          <a:lstStyle/>
          <a:p>
            <a:pPr>
              <a:defRPr/>
            </a:pPr>
            <a:fld id="{39A2324E-18F6-4066-8489-E9E4359DD8DE}" type="slidenum">
              <a:rPr lang="en-US" altLang="zh-TW" smtClean="0">
                <a:solidFill>
                  <a:prstClr val="black"/>
                </a:solidFill>
              </a:rPr>
              <a:pPr>
                <a:defRPr/>
              </a:pPr>
              <a:t>19</a:t>
            </a:fld>
            <a:endParaRPr lang="en-US" altLang="zh-TW" dirty="0">
              <a:solidFill>
                <a:prstClr val="black"/>
              </a:solidFill>
            </a:endParaRPr>
          </a:p>
        </p:txBody>
      </p:sp>
    </p:spTree>
    <p:extLst>
      <p:ext uri="{BB962C8B-B14F-4D97-AF65-F5344CB8AC3E}">
        <p14:creationId xmlns:p14="http://schemas.microsoft.com/office/powerpoint/2010/main" val="2051214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53752"/>
            <a:ext cx="8229600" cy="1143000"/>
          </a:xfrm>
        </p:spPr>
        <p:txBody>
          <a:bodyPr/>
          <a:lstStyle/>
          <a:p>
            <a:r>
              <a:rPr lang="zh-TW" altLang="en-US" dirty="0">
                <a:solidFill>
                  <a:srgbClr val="002060"/>
                </a:solidFill>
              </a:rPr>
              <a:t>增修聘僱外看多元免評認定方式</a:t>
            </a:r>
            <a:r>
              <a:rPr lang="en-US" altLang="zh-TW" sz="2800" dirty="0">
                <a:solidFill>
                  <a:srgbClr val="002060"/>
                </a:solidFill>
              </a:rPr>
              <a:t>-1</a:t>
            </a:r>
            <a:endParaRPr lang="zh-TW" altLang="en-US" sz="2800" dirty="0">
              <a:solidFill>
                <a:srgbClr val="002060"/>
              </a:solidFill>
            </a:endParaRPr>
          </a:p>
        </p:txBody>
      </p:sp>
      <p:sp>
        <p:nvSpPr>
          <p:cNvPr id="3" name="內容版面配置區 2"/>
          <p:cNvSpPr>
            <a:spLocks noGrp="1"/>
          </p:cNvSpPr>
          <p:nvPr>
            <p:ph idx="1"/>
          </p:nvPr>
        </p:nvSpPr>
        <p:spPr>
          <a:xfrm>
            <a:off x="760648" y="1628800"/>
            <a:ext cx="7622704" cy="4752529"/>
          </a:xfrm>
        </p:spPr>
        <p:txBody>
          <a:bodyPr/>
          <a:lstStyle/>
          <a:p>
            <a:pPr>
              <a:buFont typeface="Wingdings" panose="05000000000000000000" pitchFamily="2" charset="2"/>
              <a:buChar char="ü"/>
            </a:pPr>
            <a:r>
              <a:rPr lang="zh-TW" altLang="zh-TW" sz="2400" dirty="0">
                <a:latin typeface="Arial" panose="020B0604020202020204" pitchFamily="34" charset="0"/>
                <a:ea typeface="標楷體" panose="03000509000000000000" pitchFamily="65" charset="-120"/>
                <a:cs typeface="Arial" panose="020B0604020202020204" pitchFamily="34" charset="0"/>
              </a:rPr>
              <a:t>為簡政便民，行政院於</a:t>
            </a:r>
            <a:r>
              <a:rPr lang="en-US" altLang="zh-TW" sz="2400" dirty="0">
                <a:latin typeface="Arial" panose="020B0604020202020204" pitchFamily="34" charset="0"/>
                <a:ea typeface="標楷體" panose="03000509000000000000" pitchFamily="65" charset="-120"/>
                <a:cs typeface="Arial" panose="020B0604020202020204" pitchFamily="34" charset="0"/>
              </a:rPr>
              <a:t>112</a:t>
            </a:r>
            <a:r>
              <a:rPr lang="zh-TW" altLang="zh-TW" sz="2400" dirty="0">
                <a:latin typeface="Arial" panose="020B0604020202020204" pitchFamily="34" charset="0"/>
                <a:ea typeface="標楷體" panose="03000509000000000000" pitchFamily="65" charset="-120"/>
                <a:cs typeface="Arial" panose="020B0604020202020204" pitchFamily="34" charset="0"/>
              </a:rPr>
              <a:t>年</a:t>
            </a:r>
            <a:r>
              <a:rPr lang="en-US" altLang="zh-TW" sz="2400" dirty="0">
                <a:latin typeface="Arial" panose="020B0604020202020204" pitchFamily="34" charset="0"/>
                <a:ea typeface="標楷體" panose="03000509000000000000" pitchFamily="65" charset="-120"/>
                <a:cs typeface="Arial" panose="020B0604020202020204" pitchFamily="34" charset="0"/>
              </a:rPr>
              <a:t>9</a:t>
            </a:r>
            <a:r>
              <a:rPr lang="zh-TW" altLang="zh-TW" sz="2400" dirty="0">
                <a:latin typeface="Arial" panose="020B0604020202020204" pitchFamily="34" charset="0"/>
                <a:ea typeface="標楷體" panose="03000509000000000000" pitchFamily="65" charset="-120"/>
                <a:cs typeface="Arial" panose="020B0604020202020204" pitchFamily="34" charset="0"/>
              </a:rPr>
              <a:t>月</a:t>
            </a:r>
            <a:r>
              <a:rPr lang="en-US" altLang="zh-TW" sz="2400" dirty="0">
                <a:latin typeface="Arial" panose="020B0604020202020204" pitchFamily="34" charset="0"/>
                <a:ea typeface="標楷體" panose="03000509000000000000" pitchFamily="65" charset="-120"/>
                <a:cs typeface="Arial" panose="020B0604020202020204" pitchFamily="34" charset="0"/>
              </a:rPr>
              <a:t>14</a:t>
            </a:r>
            <a:r>
              <a:rPr lang="zh-TW" altLang="zh-TW" sz="2400" dirty="0">
                <a:latin typeface="Arial" panose="020B0604020202020204" pitchFamily="34" charset="0"/>
                <a:ea typeface="標楷體" panose="03000509000000000000" pitchFamily="65" charset="-120"/>
                <a:cs typeface="Arial" panose="020B0604020202020204" pitchFamily="34" charset="0"/>
              </a:rPr>
              <a:t>日院會就「聘僱外籍家庭看護工申請條件多元認定簡政便民再升級」報告之決定，針對「使用長照照顧服務持續達</a:t>
            </a:r>
            <a:r>
              <a:rPr lang="en-US" altLang="zh-TW" sz="2400" dirty="0">
                <a:latin typeface="Arial" panose="020B0604020202020204" pitchFamily="34" charset="0"/>
                <a:ea typeface="標楷體" panose="03000509000000000000" pitchFamily="65" charset="-120"/>
                <a:cs typeface="Arial" panose="020B0604020202020204" pitchFamily="34" charset="0"/>
              </a:rPr>
              <a:t>6</a:t>
            </a:r>
            <a:r>
              <a:rPr lang="zh-TW" altLang="zh-TW" sz="2400" dirty="0">
                <a:latin typeface="Arial" panose="020B0604020202020204" pitchFamily="34" charset="0"/>
                <a:ea typeface="標楷體" panose="03000509000000000000" pitchFamily="65" charset="-120"/>
                <a:cs typeface="Arial" panose="020B0604020202020204" pitchFamily="34" charset="0"/>
              </a:rPr>
              <a:t>個月」、「失智症患者」及「肢體障礙、罕見疾病、呼吸器官或吞嚥機能失去功能」等三大類對象，採取多元認定方式，免經病症暨失能診斷證明書專業評估</a:t>
            </a:r>
            <a:r>
              <a:rPr lang="zh-TW" altLang="en-US" sz="2400" dirty="0">
                <a:latin typeface="Arial" panose="020B0604020202020204" pitchFamily="34" charset="0"/>
                <a:ea typeface="標楷體" panose="03000509000000000000" pitchFamily="65" charset="-120"/>
                <a:cs typeface="Arial" panose="020B0604020202020204" pitchFamily="34" charset="0"/>
              </a:rPr>
              <a:t>。</a:t>
            </a:r>
            <a:endParaRPr lang="en-US" altLang="zh-TW" sz="2400" dirty="0">
              <a:latin typeface="Arial" panose="020B0604020202020204" pitchFamily="34" charset="0"/>
              <a:ea typeface="標楷體" panose="03000509000000000000" pitchFamily="65" charset="-120"/>
              <a:cs typeface="Arial" panose="020B0604020202020204" pitchFamily="34" charset="0"/>
            </a:endParaRPr>
          </a:p>
          <a:p>
            <a:pPr>
              <a:buFont typeface="Wingdings" panose="05000000000000000000" pitchFamily="2" charset="2"/>
              <a:buChar char="ü"/>
            </a:pPr>
            <a:endParaRPr lang="en-US" altLang="zh-TW" sz="2400" dirty="0">
              <a:latin typeface="Arial" panose="020B0604020202020204" pitchFamily="34" charset="0"/>
              <a:ea typeface="標楷體" panose="03000509000000000000" pitchFamily="65" charset="-120"/>
              <a:cs typeface="Arial" panose="020B0604020202020204" pitchFamily="34" charset="0"/>
            </a:endParaRPr>
          </a:p>
          <a:p>
            <a:pPr>
              <a:buFont typeface="Wingdings" panose="05000000000000000000" pitchFamily="2" charset="2"/>
              <a:buChar char="ü"/>
            </a:pPr>
            <a:r>
              <a:rPr lang="zh-TW" altLang="zh-TW" sz="2400" dirty="0">
                <a:latin typeface="Arial" panose="020B0604020202020204" pitchFamily="34" charset="0"/>
                <a:ea typeface="標楷體" panose="03000509000000000000" pitchFamily="65" charset="-120"/>
                <a:cs typeface="Arial" panose="020B0604020202020204" pitchFamily="34" charset="0"/>
              </a:rPr>
              <a:t>勞動部復於</a:t>
            </a:r>
            <a:r>
              <a:rPr lang="en-US" altLang="zh-TW" sz="2400" dirty="0">
                <a:latin typeface="Arial" panose="020B0604020202020204" pitchFamily="34" charset="0"/>
                <a:ea typeface="標楷體" panose="03000509000000000000" pitchFamily="65" charset="-120"/>
                <a:cs typeface="Arial" panose="020B0604020202020204" pitchFamily="34" charset="0"/>
              </a:rPr>
              <a:t>112</a:t>
            </a:r>
            <a:r>
              <a:rPr lang="zh-TW" altLang="zh-TW" sz="2400" dirty="0">
                <a:latin typeface="Arial" panose="020B0604020202020204" pitchFamily="34" charset="0"/>
                <a:ea typeface="標楷體" panose="03000509000000000000" pitchFamily="65" charset="-120"/>
                <a:cs typeface="Arial" panose="020B0604020202020204" pitchFamily="34" charset="0"/>
              </a:rPr>
              <a:t>年</a:t>
            </a:r>
            <a:r>
              <a:rPr lang="en-US" altLang="zh-TW" sz="2400" dirty="0">
                <a:latin typeface="Arial" panose="020B0604020202020204" pitchFamily="34" charset="0"/>
                <a:ea typeface="標楷體" panose="03000509000000000000" pitchFamily="65" charset="-120"/>
                <a:cs typeface="Arial" panose="020B0604020202020204" pitchFamily="34" charset="0"/>
              </a:rPr>
              <a:t>10</a:t>
            </a:r>
            <a:r>
              <a:rPr lang="zh-TW" altLang="zh-TW" sz="2400" dirty="0">
                <a:latin typeface="Arial" panose="020B0604020202020204" pitchFamily="34" charset="0"/>
                <a:ea typeface="標楷體" panose="03000509000000000000" pitchFamily="65" charset="-120"/>
                <a:cs typeface="Arial" panose="020B0604020202020204" pitchFamily="34" charset="0"/>
              </a:rPr>
              <a:t>月</a:t>
            </a:r>
            <a:r>
              <a:rPr lang="en-US" altLang="zh-TW" sz="2400" dirty="0">
                <a:latin typeface="Arial" panose="020B0604020202020204" pitchFamily="34" charset="0"/>
                <a:ea typeface="標楷體" panose="03000509000000000000" pitchFamily="65" charset="-120"/>
                <a:cs typeface="Arial" panose="020B0604020202020204" pitchFamily="34" charset="0"/>
              </a:rPr>
              <a:t>13</a:t>
            </a:r>
            <a:r>
              <a:rPr lang="zh-TW" altLang="zh-TW" sz="2400" dirty="0">
                <a:latin typeface="Arial" panose="020B0604020202020204" pitchFamily="34" charset="0"/>
                <a:ea typeface="標楷體" panose="03000509000000000000" pitchFamily="65" charset="-120"/>
                <a:cs typeface="Arial" panose="020B0604020202020204" pitchFamily="34" charset="0"/>
              </a:rPr>
              <a:t>日修正公告外國人從事就業服務法第四十六條第一項第八款至第十一款工作資格及審查標準部分條文，前述多元認定方式業自</a:t>
            </a:r>
            <a:r>
              <a:rPr lang="en-US" altLang="zh-TW" sz="2400" dirty="0">
                <a:latin typeface="Arial" panose="020B0604020202020204" pitchFamily="34" charset="0"/>
                <a:ea typeface="標楷體" panose="03000509000000000000" pitchFamily="65" charset="-120"/>
                <a:cs typeface="Arial" panose="020B0604020202020204" pitchFamily="34" charset="0"/>
              </a:rPr>
              <a:t>112</a:t>
            </a:r>
            <a:r>
              <a:rPr lang="zh-TW" altLang="zh-TW" sz="2400" dirty="0">
                <a:latin typeface="Arial" panose="020B0604020202020204" pitchFamily="34" charset="0"/>
                <a:ea typeface="標楷體" panose="03000509000000000000" pitchFamily="65" charset="-120"/>
                <a:cs typeface="Arial" panose="020B0604020202020204" pitchFamily="34" charset="0"/>
              </a:rPr>
              <a:t>年</a:t>
            </a:r>
            <a:r>
              <a:rPr lang="en-US" altLang="zh-TW" sz="2400" dirty="0">
                <a:latin typeface="Arial" panose="020B0604020202020204" pitchFamily="34" charset="0"/>
                <a:ea typeface="標楷體" panose="03000509000000000000" pitchFamily="65" charset="-120"/>
                <a:cs typeface="Arial" panose="020B0604020202020204" pitchFamily="34" charset="0"/>
              </a:rPr>
              <a:t>10</a:t>
            </a:r>
            <a:r>
              <a:rPr lang="zh-TW" altLang="zh-TW" sz="2400" dirty="0">
                <a:latin typeface="Arial" panose="020B0604020202020204" pitchFamily="34" charset="0"/>
                <a:ea typeface="標楷體" panose="03000509000000000000" pitchFamily="65" charset="-120"/>
                <a:cs typeface="Arial" panose="020B0604020202020204" pitchFamily="34" charset="0"/>
              </a:rPr>
              <a:t>月</a:t>
            </a:r>
            <a:r>
              <a:rPr lang="en-US" altLang="zh-TW" sz="2400" dirty="0">
                <a:latin typeface="Arial" panose="020B0604020202020204" pitchFamily="34" charset="0"/>
                <a:ea typeface="標楷體" panose="03000509000000000000" pitchFamily="65" charset="-120"/>
                <a:cs typeface="Arial" panose="020B0604020202020204" pitchFamily="34" charset="0"/>
              </a:rPr>
              <a:t>15</a:t>
            </a:r>
            <a:r>
              <a:rPr lang="zh-TW" altLang="zh-TW" sz="2400" dirty="0">
                <a:latin typeface="Arial" panose="020B0604020202020204" pitchFamily="34" charset="0"/>
                <a:ea typeface="標楷體" panose="03000509000000000000" pitchFamily="65" charset="-120"/>
                <a:cs typeface="Arial" panose="020B0604020202020204" pitchFamily="34" charset="0"/>
              </a:rPr>
              <a:t>日起實施。</a:t>
            </a:r>
          </a:p>
          <a:p>
            <a:pPr marL="0" indent="0">
              <a:buNone/>
            </a:pPr>
            <a:endParaRPr kumimoji="1" lang="zh-TW" altLang="en-US" sz="2400" b="1" dirty="0">
              <a:solidFill>
                <a:schemeClr val="tx1">
                  <a:lumMod val="65000"/>
                  <a:lumOff val="35000"/>
                </a:schemeClr>
              </a:solidFill>
              <a:latin typeface="Arial" panose="020B0604020202020204" pitchFamily="34" charset="0"/>
              <a:ea typeface="標楷體" panose="03000509000000000000" pitchFamily="65" charset="-120"/>
              <a:cs typeface="Arial" panose="020B0604020202020204" pitchFamily="34" charset="0"/>
            </a:endParaRPr>
          </a:p>
        </p:txBody>
      </p:sp>
      <p:sp>
        <p:nvSpPr>
          <p:cNvPr id="5" name="投影片編號版面配置區 4"/>
          <p:cNvSpPr>
            <a:spLocks noGrp="1"/>
          </p:cNvSpPr>
          <p:nvPr>
            <p:ph type="sldNum" sz="quarter" idx="12"/>
          </p:nvPr>
        </p:nvSpPr>
        <p:spPr/>
        <p:txBody>
          <a:bodyPr/>
          <a:lstStyle/>
          <a:p>
            <a:pPr>
              <a:defRPr/>
            </a:pPr>
            <a:fld id="{39A2324E-18F6-4066-8489-E9E4359DD8DE}" type="slidenum">
              <a:rPr lang="en-US" altLang="zh-TW" smtClean="0">
                <a:solidFill>
                  <a:prstClr val="black"/>
                </a:solidFill>
              </a:rPr>
              <a:pPr>
                <a:defRPr/>
              </a:pPr>
              <a:t>2</a:t>
            </a:fld>
            <a:endParaRPr lang="en-US" altLang="zh-TW" dirty="0">
              <a:solidFill>
                <a:prstClr val="black"/>
              </a:solidFill>
            </a:endParaRPr>
          </a:p>
        </p:txBody>
      </p:sp>
    </p:spTree>
    <p:extLst>
      <p:ext uri="{BB962C8B-B14F-4D97-AF65-F5344CB8AC3E}">
        <p14:creationId xmlns:p14="http://schemas.microsoft.com/office/powerpoint/2010/main" val="36932486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投影片編號版面配置區 4"/>
          <p:cNvSpPr>
            <a:spLocks noGrp="1"/>
          </p:cNvSpPr>
          <p:nvPr>
            <p:ph type="sldNum" sz="quarter" idx="12"/>
          </p:nvPr>
        </p:nvSpPr>
        <p:spPr/>
        <p:txBody>
          <a:bodyPr/>
          <a:lstStyle/>
          <a:p>
            <a:pPr>
              <a:defRPr/>
            </a:pPr>
            <a:fld id="{39A2324E-18F6-4066-8489-E9E4359DD8DE}" type="slidenum">
              <a:rPr lang="en-US" altLang="zh-TW" smtClean="0">
                <a:solidFill>
                  <a:prstClr val="black"/>
                </a:solidFill>
              </a:rPr>
              <a:pPr>
                <a:defRPr/>
              </a:pPr>
              <a:t>20</a:t>
            </a:fld>
            <a:endParaRPr lang="en-US" altLang="zh-TW" dirty="0">
              <a:solidFill>
                <a:prstClr val="black"/>
              </a:solidFill>
            </a:endParaRPr>
          </a:p>
        </p:txBody>
      </p:sp>
      <p:sp>
        <p:nvSpPr>
          <p:cNvPr id="6" name="標題 1"/>
          <p:cNvSpPr>
            <a:spLocks noGrp="1"/>
          </p:cNvSpPr>
          <p:nvPr>
            <p:ph type="title"/>
          </p:nvPr>
        </p:nvSpPr>
        <p:spPr>
          <a:xfrm>
            <a:off x="0" y="1844824"/>
            <a:ext cx="9144000" cy="3490525"/>
          </a:xfrm>
        </p:spPr>
        <p:txBody>
          <a:bodyPr/>
          <a:lstStyle/>
          <a:p>
            <a:pPr marL="0" indent="0">
              <a:buNone/>
            </a:pPr>
            <a:r>
              <a:rPr lang="zh-TW" altLang="en-US" sz="8000" dirty="0">
                <a:solidFill>
                  <a:srgbClr val="FFCC00"/>
                </a:solidFill>
              </a:rPr>
              <a:t>　</a:t>
            </a:r>
            <a:r>
              <a:rPr lang="zh-TW" altLang="en-US" sz="8000" dirty="0">
                <a:solidFill>
                  <a:schemeClr val="tx2">
                    <a:lumMod val="50000"/>
                  </a:schemeClr>
                </a:solidFill>
              </a:rPr>
              <a:t>簡報完畢，</a:t>
            </a:r>
            <a:br>
              <a:rPr lang="en-US" altLang="zh-TW" sz="8000" dirty="0">
                <a:solidFill>
                  <a:schemeClr val="tx2">
                    <a:lumMod val="50000"/>
                  </a:schemeClr>
                </a:solidFill>
              </a:rPr>
            </a:br>
            <a:r>
              <a:rPr lang="zh-TW" altLang="en-US" sz="8000" dirty="0">
                <a:solidFill>
                  <a:schemeClr val="tx2">
                    <a:lumMod val="50000"/>
                  </a:schemeClr>
                </a:solidFill>
              </a:rPr>
              <a:t>　敬請指教！</a:t>
            </a:r>
            <a:endParaRPr lang="zh-TW" altLang="en-US" sz="2800" dirty="0">
              <a:solidFill>
                <a:schemeClr val="tx2">
                  <a:lumMod val="50000"/>
                </a:schemeClr>
              </a:solidFill>
            </a:endParaRPr>
          </a:p>
        </p:txBody>
      </p:sp>
      <p:sp>
        <p:nvSpPr>
          <p:cNvPr id="2" name="文字方塊 1"/>
          <p:cNvSpPr txBox="1"/>
          <p:nvPr/>
        </p:nvSpPr>
        <p:spPr>
          <a:xfrm>
            <a:off x="1763688" y="764704"/>
            <a:ext cx="5256584" cy="369332"/>
          </a:xfrm>
          <a:prstGeom prst="rect">
            <a:avLst/>
          </a:prstGeom>
          <a:noFill/>
        </p:spPr>
        <p:txBody>
          <a:bodyPr wrap="square" rtlCol="0">
            <a:spAutoFit/>
          </a:bodyPr>
          <a:lstStyle/>
          <a:p>
            <a:endParaRPr lang="zh-TW" altLang="en-US" dirty="0"/>
          </a:p>
        </p:txBody>
      </p:sp>
    </p:spTree>
    <p:extLst>
      <p:ext uri="{BB962C8B-B14F-4D97-AF65-F5344CB8AC3E}">
        <p14:creationId xmlns:p14="http://schemas.microsoft.com/office/powerpoint/2010/main" val="1257937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53752"/>
            <a:ext cx="8229600" cy="1143000"/>
          </a:xfrm>
        </p:spPr>
        <p:txBody>
          <a:bodyPr/>
          <a:lstStyle/>
          <a:p>
            <a:r>
              <a:rPr lang="zh-TW" altLang="en-US" dirty="0">
                <a:solidFill>
                  <a:srgbClr val="002060"/>
                </a:solidFill>
              </a:rPr>
              <a:t>增修聘僱外看多元免評認定方式</a:t>
            </a:r>
            <a:r>
              <a:rPr lang="en-US" altLang="zh-TW" sz="2800" dirty="0">
                <a:solidFill>
                  <a:srgbClr val="002060"/>
                </a:solidFill>
              </a:rPr>
              <a:t>-2</a:t>
            </a:r>
            <a:endParaRPr lang="zh-TW" altLang="en-US" sz="2800" dirty="0">
              <a:solidFill>
                <a:srgbClr val="002060"/>
              </a:solidFill>
            </a:endParaRPr>
          </a:p>
        </p:txBody>
      </p:sp>
      <p:sp>
        <p:nvSpPr>
          <p:cNvPr id="3" name="內容版面配置區 2"/>
          <p:cNvSpPr>
            <a:spLocks noGrp="1"/>
          </p:cNvSpPr>
          <p:nvPr>
            <p:ph idx="1"/>
          </p:nvPr>
        </p:nvSpPr>
        <p:spPr>
          <a:xfrm>
            <a:off x="760648" y="1930871"/>
            <a:ext cx="8203840" cy="4752529"/>
          </a:xfrm>
        </p:spPr>
        <p:txBody>
          <a:bodyPr/>
          <a:lstStyle/>
          <a:p>
            <a:pPr marL="0" indent="0">
              <a:buNone/>
            </a:pPr>
            <a:r>
              <a:rPr lang="zh-TW" altLang="en-US" sz="2400" dirty="0">
                <a:latin typeface="Arial" panose="020B0604020202020204" pitchFamily="34" charset="0"/>
                <a:ea typeface="標楷體" panose="03000509000000000000" pitchFamily="65" charset="-120"/>
                <a:cs typeface="Arial" panose="020B0604020202020204" pitchFamily="34" charset="0"/>
              </a:rPr>
              <a:t>修正條文</a:t>
            </a:r>
            <a:endParaRPr lang="en-US" altLang="zh-TW" sz="2400" dirty="0">
              <a:latin typeface="Arial" panose="020B0604020202020204" pitchFamily="34" charset="0"/>
              <a:ea typeface="標楷體" panose="03000509000000000000" pitchFamily="65" charset="-120"/>
              <a:cs typeface="Arial" panose="020B0604020202020204" pitchFamily="34" charset="0"/>
            </a:endParaRPr>
          </a:p>
          <a:p>
            <a:pPr>
              <a:buFont typeface="Wingdings" panose="05000000000000000000" pitchFamily="2" charset="2"/>
              <a:buChar char="ü"/>
            </a:pPr>
            <a:r>
              <a:rPr lang="zh-TW" altLang="en-US" sz="2400" dirty="0">
                <a:latin typeface="Arial" panose="020B0604020202020204" pitchFamily="34" charset="0"/>
                <a:ea typeface="標楷體" panose="03000509000000000000" pitchFamily="65" charset="-120"/>
                <a:cs typeface="Arial" panose="020B0604020202020204" pitchFamily="34" charset="0"/>
              </a:rPr>
              <a:t>符合長期照顧服務申請及給付辦法第</a:t>
            </a:r>
            <a:r>
              <a:rPr lang="en-US" altLang="zh-TW" sz="2400" dirty="0">
                <a:latin typeface="Arial" panose="020B0604020202020204" pitchFamily="34" charset="0"/>
                <a:ea typeface="標楷體" panose="03000509000000000000" pitchFamily="65" charset="-120"/>
                <a:cs typeface="Arial" panose="020B0604020202020204" pitchFamily="34" charset="0"/>
              </a:rPr>
              <a:t>7</a:t>
            </a:r>
            <a:r>
              <a:rPr lang="zh-TW" altLang="en-US" sz="2400" dirty="0">
                <a:latin typeface="Arial" panose="020B0604020202020204" pitchFamily="34" charset="0"/>
                <a:ea typeface="標楷體" panose="03000509000000000000" pitchFamily="65" charset="-120"/>
                <a:cs typeface="Arial" panose="020B0604020202020204" pitchFamily="34" charset="0"/>
              </a:rPr>
              <a:t>條及第</a:t>
            </a:r>
            <a:r>
              <a:rPr lang="en-US" altLang="zh-TW" sz="2400" dirty="0">
                <a:latin typeface="Arial" panose="020B0604020202020204" pitchFamily="34" charset="0"/>
                <a:ea typeface="標楷體" panose="03000509000000000000" pitchFamily="65" charset="-120"/>
                <a:cs typeface="Arial" panose="020B0604020202020204" pitchFamily="34" charset="0"/>
              </a:rPr>
              <a:t>9</a:t>
            </a:r>
            <a:r>
              <a:rPr lang="zh-TW" altLang="en-US" sz="2400" dirty="0">
                <a:latin typeface="Arial" panose="020B0604020202020204" pitchFamily="34" charset="0"/>
                <a:ea typeface="標楷體" panose="03000509000000000000" pitchFamily="65" charset="-120"/>
                <a:cs typeface="Arial" panose="020B0604020202020204" pitchFamily="34" charset="0"/>
              </a:rPr>
              <a:t>條附表四，且由各級政府補助使用居家照顧服務、日間照顧服務或家庭托顧服務連續達六個月以上者。</a:t>
            </a:r>
            <a:endParaRPr lang="en-US" altLang="zh-TW" sz="2400" dirty="0">
              <a:latin typeface="Arial" panose="020B0604020202020204" pitchFamily="34" charset="0"/>
              <a:ea typeface="標楷體" panose="03000509000000000000" pitchFamily="65" charset="-120"/>
              <a:cs typeface="Arial" panose="020B0604020202020204" pitchFamily="34" charset="0"/>
            </a:endParaRPr>
          </a:p>
          <a:p>
            <a:pPr>
              <a:buFont typeface="Wingdings" panose="05000000000000000000" pitchFamily="2" charset="2"/>
              <a:buChar char="ü"/>
            </a:pPr>
            <a:endParaRPr lang="en-US" altLang="zh-TW" sz="2400" dirty="0">
              <a:latin typeface="Arial" panose="020B0604020202020204" pitchFamily="34" charset="0"/>
              <a:ea typeface="標楷體" panose="03000509000000000000" pitchFamily="65" charset="-120"/>
              <a:cs typeface="Arial" panose="020B0604020202020204" pitchFamily="34" charset="0"/>
            </a:endParaRPr>
          </a:p>
          <a:p>
            <a:pPr>
              <a:buFont typeface="Wingdings" panose="05000000000000000000" pitchFamily="2" charset="2"/>
              <a:buChar char="ü"/>
            </a:pPr>
            <a:r>
              <a:rPr lang="zh-TW" altLang="en-US" sz="2400" dirty="0">
                <a:latin typeface="Arial" panose="020B0604020202020204" pitchFamily="34" charset="0"/>
                <a:ea typeface="標楷體" panose="03000509000000000000" pitchFamily="65" charset="-120"/>
                <a:cs typeface="Arial" panose="020B0604020202020204" pitchFamily="34" charset="0"/>
              </a:rPr>
              <a:t> 經神經科或精神科專科醫師開立失智症診斷證明書，並載明或檢附臨床失智評估量表（</a:t>
            </a:r>
            <a:r>
              <a:rPr lang="en-US" altLang="zh-TW" sz="2400" dirty="0">
                <a:latin typeface="Arial" panose="020B0604020202020204" pitchFamily="34" charset="0"/>
                <a:ea typeface="標楷體" panose="03000509000000000000" pitchFamily="65" charset="-120"/>
                <a:cs typeface="Arial" panose="020B0604020202020204" pitchFamily="34" charset="0"/>
              </a:rPr>
              <a:t>CDR</a:t>
            </a:r>
            <a:r>
              <a:rPr lang="zh-TW" altLang="en-US" sz="2400" dirty="0">
                <a:latin typeface="Arial" panose="020B0604020202020204" pitchFamily="34" charset="0"/>
                <a:ea typeface="標楷體" panose="03000509000000000000" pitchFamily="65" charset="-120"/>
                <a:cs typeface="Arial" panose="020B0604020202020204" pitchFamily="34" charset="0"/>
              </a:rPr>
              <a:t>）</a:t>
            </a:r>
            <a:r>
              <a:rPr lang="en-US" altLang="zh-TW" sz="2400" dirty="0">
                <a:latin typeface="Arial" panose="020B0604020202020204" pitchFamily="34" charset="0"/>
                <a:ea typeface="標楷體" panose="03000509000000000000" pitchFamily="65" charset="-120"/>
                <a:cs typeface="Arial" panose="020B0604020202020204" pitchFamily="34" charset="0"/>
              </a:rPr>
              <a:t>1</a:t>
            </a:r>
            <a:r>
              <a:rPr lang="zh-TW" altLang="en-US" sz="2400" dirty="0">
                <a:latin typeface="Arial" panose="020B0604020202020204" pitchFamily="34" charset="0"/>
                <a:ea typeface="標楷體" panose="03000509000000000000" pitchFamily="65" charset="-120"/>
                <a:cs typeface="Arial" panose="020B0604020202020204" pitchFamily="34" charset="0"/>
              </a:rPr>
              <a:t>分以上者。</a:t>
            </a:r>
            <a:endParaRPr lang="en-US" altLang="zh-TW" sz="2400" dirty="0">
              <a:latin typeface="Arial" panose="020B0604020202020204" pitchFamily="34" charset="0"/>
              <a:ea typeface="標楷體" panose="03000509000000000000" pitchFamily="65" charset="-120"/>
              <a:cs typeface="Arial" panose="020B0604020202020204" pitchFamily="34" charset="0"/>
            </a:endParaRPr>
          </a:p>
          <a:p>
            <a:pPr>
              <a:buFont typeface="Wingdings" panose="05000000000000000000" pitchFamily="2" charset="2"/>
              <a:buChar char="ü"/>
            </a:pPr>
            <a:endParaRPr lang="en-US" altLang="zh-TW" sz="2400" dirty="0">
              <a:latin typeface="Arial" panose="020B0604020202020204" pitchFamily="34" charset="0"/>
              <a:ea typeface="標楷體" panose="03000509000000000000" pitchFamily="65" charset="-120"/>
              <a:cs typeface="Arial" panose="020B0604020202020204" pitchFamily="34" charset="0"/>
            </a:endParaRPr>
          </a:p>
          <a:p>
            <a:pPr>
              <a:buFont typeface="Wingdings" panose="05000000000000000000" pitchFamily="2" charset="2"/>
              <a:buChar char="ü"/>
            </a:pPr>
            <a:r>
              <a:rPr lang="zh-TW" altLang="en-US" sz="2400" dirty="0">
                <a:latin typeface="Arial" panose="020B0604020202020204" pitchFamily="34" charset="0"/>
                <a:ea typeface="標楷體" panose="03000509000000000000" pitchFamily="65" charset="-120"/>
                <a:cs typeface="Arial" panose="020B0604020202020204" pitchFamily="34" charset="0"/>
              </a:rPr>
              <a:t>符合審查標準第</a:t>
            </a:r>
            <a:r>
              <a:rPr lang="en-US" altLang="zh-TW" sz="2400" dirty="0">
                <a:latin typeface="Arial" panose="020B0604020202020204" pitchFamily="34" charset="0"/>
                <a:ea typeface="標楷體" panose="03000509000000000000" pitchFamily="65" charset="-120"/>
                <a:cs typeface="Arial" panose="020B0604020202020204" pitchFamily="34" charset="0"/>
              </a:rPr>
              <a:t>18</a:t>
            </a:r>
            <a:r>
              <a:rPr lang="zh-TW" altLang="en-US" sz="2400" dirty="0">
                <a:latin typeface="Arial" panose="020B0604020202020204" pitchFamily="34" charset="0"/>
                <a:ea typeface="標楷體" panose="03000509000000000000" pitchFamily="65" charset="-120"/>
                <a:cs typeface="Arial" panose="020B0604020202020204" pitchFamily="34" charset="0"/>
              </a:rPr>
              <a:t>條附表二之特定身心障礙項目及等級。</a:t>
            </a:r>
            <a:endParaRPr lang="zh-TW" altLang="zh-TW" sz="2400" dirty="0">
              <a:latin typeface="Arial" panose="020B0604020202020204" pitchFamily="34" charset="0"/>
              <a:ea typeface="標楷體" panose="03000509000000000000" pitchFamily="65" charset="-120"/>
              <a:cs typeface="Arial" panose="020B0604020202020204" pitchFamily="34" charset="0"/>
            </a:endParaRPr>
          </a:p>
          <a:p>
            <a:pPr marL="0" indent="0">
              <a:buNone/>
            </a:pPr>
            <a:endParaRPr kumimoji="1" lang="zh-TW" altLang="en-US" sz="2400" b="1" dirty="0">
              <a:solidFill>
                <a:schemeClr val="tx1">
                  <a:lumMod val="65000"/>
                  <a:lumOff val="35000"/>
                </a:schemeClr>
              </a:solidFill>
              <a:latin typeface="Arial" panose="020B0604020202020204" pitchFamily="34" charset="0"/>
              <a:ea typeface="標楷體" panose="03000509000000000000" pitchFamily="65" charset="-120"/>
              <a:cs typeface="Arial" panose="020B0604020202020204" pitchFamily="34" charset="0"/>
            </a:endParaRPr>
          </a:p>
        </p:txBody>
      </p:sp>
      <p:sp>
        <p:nvSpPr>
          <p:cNvPr id="5" name="投影片編號版面配置區 4"/>
          <p:cNvSpPr>
            <a:spLocks noGrp="1"/>
          </p:cNvSpPr>
          <p:nvPr>
            <p:ph type="sldNum" sz="quarter" idx="12"/>
          </p:nvPr>
        </p:nvSpPr>
        <p:spPr/>
        <p:txBody>
          <a:bodyPr/>
          <a:lstStyle/>
          <a:p>
            <a:pPr>
              <a:defRPr/>
            </a:pPr>
            <a:fld id="{39A2324E-18F6-4066-8489-E9E4359DD8DE}" type="slidenum">
              <a:rPr lang="en-US" altLang="zh-TW" smtClean="0">
                <a:solidFill>
                  <a:prstClr val="black"/>
                </a:solidFill>
              </a:rPr>
              <a:pPr>
                <a:defRPr/>
              </a:pPr>
              <a:t>3</a:t>
            </a:fld>
            <a:endParaRPr lang="en-US" altLang="zh-TW" dirty="0">
              <a:solidFill>
                <a:prstClr val="black"/>
              </a:solidFill>
            </a:endParaRPr>
          </a:p>
        </p:txBody>
      </p:sp>
    </p:spTree>
    <p:extLst>
      <p:ext uri="{BB962C8B-B14F-4D97-AF65-F5344CB8AC3E}">
        <p14:creationId xmlns:p14="http://schemas.microsoft.com/office/powerpoint/2010/main" val="1498822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46661" y="2132856"/>
            <a:ext cx="8450678" cy="2880320"/>
          </a:xfrm>
          <a:solidFill>
            <a:schemeClr val="bg1"/>
          </a:solidFill>
          <a:ln>
            <a:noFill/>
          </a:ln>
        </p:spPr>
        <p:txBody>
          <a:bodyPr/>
          <a:lstStyle/>
          <a:p>
            <a:pPr marL="0" indent="0">
              <a:buNone/>
            </a:pPr>
            <a:r>
              <a:rPr kumimoji="1" lang="zh-TW" altLang="en-US" dirty="0">
                <a:solidFill>
                  <a:schemeClr val="bg2">
                    <a:lumMod val="10000"/>
                  </a:schemeClr>
                </a:solidFill>
              </a:rPr>
              <a:t>聘僱外籍家庭看護工免評多元認定及應檢附證明文件或認定方式一覽表</a:t>
            </a:r>
            <a:endParaRPr kumimoji="1" lang="en-US" altLang="zh-TW" dirty="0">
              <a:solidFill>
                <a:schemeClr val="bg2">
                  <a:lumMod val="10000"/>
                </a:schemeClr>
              </a:solidFill>
              <a:latin typeface="微軟正黑體" panose="020B0604030504040204" pitchFamily="34" charset="-120"/>
            </a:endParaRPr>
          </a:p>
        </p:txBody>
      </p:sp>
      <p:sp>
        <p:nvSpPr>
          <p:cNvPr id="5" name="投影片編號版面配置區 4"/>
          <p:cNvSpPr>
            <a:spLocks noGrp="1"/>
          </p:cNvSpPr>
          <p:nvPr>
            <p:ph type="sldNum" sz="quarter" idx="12"/>
          </p:nvPr>
        </p:nvSpPr>
        <p:spPr/>
        <p:txBody>
          <a:bodyPr/>
          <a:lstStyle/>
          <a:p>
            <a:pPr>
              <a:defRPr/>
            </a:pPr>
            <a:fld id="{39A2324E-18F6-4066-8489-E9E4359DD8DE}" type="slidenum">
              <a:rPr lang="en-US" altLang="zh-TW" smtClean="0">
                <a:solidFill>
                  <a:prstClr val="black"/>
                </a:solidFill>
              </a:rPr>
              <a:pPr>
                <a:defRPr/>
              </a:pPr>
              <a:t>4</a:t>
            </a:fld>
            <a:endParaRPr lang="en-US" altLang="zh-TW" dirty="0">
              <a:solidFill>
                <a:prstClr val="black"/>
              </a:solidFill>
            </a:endParaRPr>
          </a:p>
        </p:txBody>
      </p:sp>
    </p:spTree>
    <p:extLst>
      <p:ext uri="{BB962C8B-B14F-4D97-AF65-F5344CB8AC3E}">
        <p14:creationId xmlns:p14="http://schemas.microsoft.com/office/powerpoint/2010/main" val="2672218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zh-TW" dirty="0"/>
              <a:t>一覽表</a:t>
            </a:r>
            <a:endParaRPr lang="zh-TW" altLang="en-US"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494415498"/>
              </p:ext>
            </p:extLst>
          </p:nvPr>
        </p:nvGraphicFramePr>
        <p:xfrm>
          <a:off x="179513" y="1700809"/>
          <a:ext cx="8784975" cy="4677409"/>
        </p:xfrm>
        <a:graphic>
          <a:graphicData uri="http://schemas.openxmlformats.org/drawingml/2006/table">
            <a:tbl>
              <a:tblPr firstRow="1" firstCol="1" bandRow="1"/>
              <a:tblGrid>
                <a:gridCol w="439087">
                  <a:extLst>
                    <a:ext uri="{9D8B030D-6E8A-4147-A177-3AD203B41FA5}">
                      <a16:colId xmlns:a16="http://schemas.microsoft.com/office/drawing/2014/main" val="702618651"/>
                    </a:ext>
                  </a:extLst>
                </a:gridCol>
                <a:gridCol w="1721152">
                  <a:extLst>
                    <a:ext uri="{9D8B030D-6E8A-4147-A177-3AD203B41FA5}">
                      <a16:colId xmlns:a16="http://schemas.microsoft.com/office/drawing/2014/main" val="385749855"/>
                    </a:ext>
                  </a:extLst>
                </a:gridCol>
                <a:gridCol w="4335156">
                  <a:extLst>
                    <a:ext uri="{9D8B030D-6E8A-4147-A177-3AD203B41FA5}">
                      <a16:colId xmlns:a16="http://schemas.microsoft.com/office/drawing/2014/main" val="2041310190"/>
                    </a:ext>
                  </a:extLst>
                </a:gridCol>
                <a:gridCol w="2289580">
                  <a:extLst>
                    <a:ext uri="{9D8B030D-6E8A-4147-A177-3AD203B41FA5}">
                      <a16:colId xmlns:a16="http://schemas.microsoft.com/office/drawing/2014/main" val="20003"/>
                    </a:ext>
                  </a:extLst>
                </a:gridCol>
              </a:tblGrid>
              <a:tr h="215883">
                <a:tc>
                  <a:txBody>
                    <a:bodyPr/>
                    <a:lstStyle/>
                    <a:p>
                      <a:pPr algn="dist">
                        <a:lnSpc>
                          <a:spcPts val="2000"/>
                        </a:lnSpc>
                        <a:spcAft>
                          <a:spcPts val="0"/>
                        </a:spcAft>
                      </a:pPr>
                      <a:r>
                        <a:rPr lang="zh-TW" sz="1200" kern="100" dirty="0">
                          <a:effectLst/>
                          <a:latin typeface="Arial" panose="020B0604020202020204" pitchFamily="34" charset="0"/>
                          <a:ea typeface="標楷體" panose="03000509000000000000" pitchFamily="65" charset="-120"/>
                          <a:cs typeface="Arial" panose="020B0604020202020204" pitchFamily="34" charset="0"/>
                        </a:rPr>
                        <a:t>項次</a:t>
                      </a:r>
                    </a:p>
                  </a:txBody>
                  <a:tcPr marL="33027" marR="330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dist">
                        <a:lnSpc>
                          <a:spcPts val="2000"/>
                        </a:lnSpc>
                        <a:spcAft>
                          <a:spcPts val="0"/>
                        </a:spcAft>
                      </a:pPr>
                      <a:r>
                        <a:rPr lang="zh-TW" sz="1200" kern="100">
                          <a:effectLst/>
                          <a:latin typeface="Arial" panose="020B0604020202020204" pitchFamily="34" charset="0"/>
                          <a:ea typeface="標楷體" panose="03000509000000000000" pitchFamily="65" charset="-120"/>
                          <a:cs typeface="Arial" panose="020B0604020202020204" pitchFamily="34" charset="0"/>
                        </a:rPr>
                        <a:t>多元認定</a:t>
                      </a:r>
                    </a:p>
                  </a:txBody>
                  <a:tcPr marL="33027" marR="330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dist">
                        <a:lnSpc>
                          <a:spcPts val="2000"/>
                        </a:lnSpc>
                        <a:spcAft>
                          <a:spcPts val="0"/>
                        </a:spcAft>
                      </a:pPr>
                      <a:r>
                        <a:rPr lang="zh-TW" sz="1200" kern="100">
                          <a:effectLst/>
                          <a:latin typeface="Arial" panose="020B0604020202020204" pitchFamily="34" charset="0"/>
                          <a:ea typeface="標楷體" panose="03000509000000000000" pitchFamily="65" charset="-120"/>
                          <a:cs typeface="Arial" panose="020B0604020202020204" pitchFamily="34" charset="0"/>
                        </a:rPr>
                        <a:t>證明文件或認定方式</a:t>
                      </a:r>
                    </a:p>
                  </a:txBody>
                  <a:tcPr marL="33027" marR="330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dist">
                        <a:lnSpc>
                          <a:spcPts val="2000"/>
                        </a:lnSpc>
                        <a:spcAft>
                          <a:spcPts val="0"/>
                        </a:spcAft>
                      </a:pPr>
                      <a:r>
                        <a:rPr lang="zh-TW" altLang="en-US" sz="1200" kern="100" dirty="0">
                          <a:effectLst/>
                          <a:latin typeface="Arial" panose="020B0604020202020204" pitchFamily="34" charset="0"/>
                          <a:ea typeface="標楷體" panose="03000509000000000000" pitchFamily="65" charset="-120"/>
                          <a:cs typeface="Arial" panose="020B0604020202020204" pitchFamily="34" charset="0"/>
                        </a:rPr>
                        <a:t>備註</a:t>
                      </a:r>
                      <a:endParaRPr lang="zh-TW" sz="1200" kern="100" dirty="0">
                        <a:effectLst/>
                        <a:latin typeface="Arial" panose="020B0604020202020204" pitchFamily="34" charset="0"/>
                        <a:ea typeface="標楷體" panose="03000509000000000000" pitchFamily="65" charset="-120"/>
                        <a:cs typeface="Arial" panose="020B0604020202020204" pitchFamily="34" charset="0"/>
                      </a:endParaRPr>
                    </a:p>
                  </a:txBody>
                  <a:tcPr marL="33027" marR="330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4156292"/>
                  </a:ext>
                </a:extLst>
              </a:tr>
              <a:tr h="1707732">
                <a:tc>
                  <a:txBody>
                    <a:bodyPr/>
                    <a:lstStyle/>
                    <a:p>
                      <a:pPr algn="ctr">
                        <a:lnSpc>
                          <a:spcPts val="2000"/>
                        </a:lnSpc>
                        <a:spcAft>
                          <a:spcPts val="0"/>
                        </a:spcAft>
                      </a:pPr>
                      <a:r>
                        <a:rPr lang="en-US" sz="1200" kern="100" dirty="0">
                          <a:effectLst/>
                          <a:latin typeface="Arial" panose="020B0604020202020204" pitchFamily="34" charset="0"/>
                          <a:ea typeface="標楷體" panose="03000509000000000000" pitchFamily="65" charset="-120"/>
                          <a:cs typeface="Arial" panose="020B0604020202020204" pitchFamily="34" charset="0"/>
                        </a:rPr>
                        <a:t>1</a:t>
                      </a:r>
                      <a:endParaRPr lang="zh-TW" sz="1200" kern="100" dirty="0">
                        <a:effectLst/>
                        <a:latin typeface="Arial" panose="020B0604020202020204" pitchFamily="34" charset="0"/>
                        <a:ea typeface="標楷體" panose="03000509000000000000" pitchFamily="65" charset="-120"/>
                        <a:cs typeface="Arial" panose="020B0604020202020204" pitchFamily="34" charset="0"/>
                      </a:endParaRPr>
                    </a:p>
                  </a:txBody>
                  <a:tcPr marL="33027" marR="330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Aft>
                          <a:spcPts val="0"/>
                        </a:spcAft>
                      </a:pPr>
                      <a:r>
                        <a:rPr lang="zh-TW" sz="1200" kern="100" dirty="0">
                          <a:effectLst/>
                          <a:latin typeface="Arial" panose="020B0604020202020204" pitchFamily="34" charset="0"/>
                          <a:ea typeface="標楷體" panose="03000509000000000000" pitchFamily="65" charset="-120"/>
                          <a:cs typeface="Arial" panose="020B0604020202020204" pitchFamily="34" charset="0"/>
                        </a:rPr>
                        <a:t>屬長照需要等級</a:t>
                      </a:r>
                      <a:r>
                        <a:rPr lang="en-US" sz="1200" kern="100" dirty="0">
                          <a:effectLst/>
                          <a:latin typeface="Arial" panose="020B0604020202020204" pitchFamily="34" charset="0"/>
                          <a:ea typeface="標楷體" panose="03000509000000000000" pitchFamily="65" charset="-120"/>
                          <a:cs typeface="Arial" panose="020B0604020202020204" pitchFamily="34" charset="0"/>
                        </a:rPr>
                        <a:t>2</a:t>
                      </a:r>
                      <a:r>
                        <a:rPr lang="zh-TW" sz="1200" kern="100" dirty="0">
                          <a:effectLst/>
                          <a:latin typeface="Arial" panose="020B0604020202020204" pitchFamily="34" charset="0"/>
                          <a:ea typeface="標楷體" panose="03000509000000000000" pitchFamily="65" charset="-120"/>
                          <a:cs typeface="Arial" panose="020B0604020202020204" pitchFamily="34" charset="0"/>
                        </a:rPr>
                        <a:t>級以上者，自核定長照服務之日起，持續使用居家照顧服務、日間照顧服務或家庭托顧</a:t>
                      </a:r>
                      <a:r>
                        <a:rPr lang="en-US" sz="1200" kern="100" dirty="0">
                          <a:effectLst/>
                          <a:latin typeface="Arial" panose="020B0604020202020204" pitchFamily="34" charset="0"/>
                          <a:ea typeface="標楷體" panose="03000509000000000000" pitchFamily="65" charset="-120"/>
                          <a:cs typeface="Arial" panose="020B0604020202020204" pitchFamily="34" charset="0"/>
                        </a:rPr>
                        <a:t>6</a:t>
                      </a:r>
                      <a:r>
                        <a:rPr lang="zh-TW" sz="1200" kern="100" dirty="0">
                          <a:effectLst/>
                          <a:latin typeface="Arial" panose="020B0604020202020204" pitchFamily="34" charset="0"/>
                          <a:ea typeface="標楷體" panose="03000509000000000000" pitchFamily="65" charset="-120"/>
                          <a:cs typeface="Arial" panose="020B0604020202020204" pitchFamily="34" charset="0"/>
                        </a:rPr>
                        <a:t>個月以上長照服務對象。</a:t>
                      </a:r>
                    </a:p>
                  </a:txBody>
                  <a:tcPr marL="33027" marR="330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80975" lvl="0" indent="-180975">
                        <a:lnSpc>
                          <a:spcPts val="2000"/>
                        </a:lnSpc>
                        <a:spcAft>
                          <a:spcPts val="0"/>
                        </a:spcAft>
                        <a:buFont typeface="+mj-lt"/>
                        <a:buAutoNum type="arabicParenBoth"/>
                        <a:tabLst>
                          <a:tab pos="85725" algn="l"/>
                        </a:tabLst>
                      </a:pPr>
                      <a:r>
                        <a:rPr lang="zh-TW" sz="1200" kern="100" dirty="0">
                          <a:effectLst/>
                          <a:latin typeface="Arial" panose="020B0604020202020204" pitchFamily="34" charset="0"/>
                          <a:ea typeface="標楷體" panose="03000509000000000000" pitchFamily="65" charset="-120"/>
                          <a:cs typeface="Arial" panose="020B0604020202020204" pitchFamily="34" charset="0"/>
                        </a:rPr>
                        <a:t>符合長期照顧服務申請及給付辦法第</a:t>
                      </a:r>
                      <a:r>
                        <a:rPr lang="en-US" sz="1200" kern="100" dirty="0">
                          <a:effectLst/>
                          <a:latin typeface="Arial" panose="020B0604020202020204" pitchFamily="34" charset="0"/>
                          <a:ea typeface="標楷體" panose="03000509000000000000" pitchFamily="65" charset="-120"/>
                          <a:cs typeface="Arial" panose="020B0604020202020204" pitchFamily="34" charset="0"/>
                        </a:rPr>
                        <a:t>14</a:t>
                      </a:r>
                      <a:r>
                        <a:rPr lang="zh-TW" sz="1200" kern="100" dirty="0">
                          <a:effectLst/>
                          <a:latin typeface="Arial" panose="020B0604020202020204" pitchFamily="34" charset="0"/>
                          <a:ea typeface="標楷體" panose="03000509000000000000" pitchFamily="65" charset="-120"/>
                          <a:cs typeface="Arial" panose="020B0604020202020204" pitchFamily="34" charset="0"/>
                        </a:rPr>
                        <a:t>條第</a:t>
                      </a:r>
                      <a:r>
                        <a:rPr lang="en-US" sz="1200" kern="100" dirty="0">
                          <a:effectLst/>
                          <a:latin typeface="Arial" panose="020B0604020202020204" pitchFamily="34" charset="0"/>
                          <a:ea typeface="標楷體" panose="03000509000000000000" pitchFamily="65" charset="-120"/>
                          <a:cs typeface="Arial" panose="020B0604020202020204" pitchFamily="34" charset="0"/>
                        </a:rPr>
                        <a:t>1</a:t>
                      </a:r>
                      <a:r>
                        <a:rPr lang="zh-TW" sz="1200" kern="100" dirty="0">
                          <a:effectLst/>
                          <a:latin typeface="Arial" panose="020B0604020202020204" pitchFamily="34" charset="0"/>
                          <a:ea typeface="標楷體" panose="03000509000000000000" pitchFamily="65" charset="-120"/>
                          <a:cs typeface="Arial" panose="020B0604020202020204" pitchFamily="34" charset="0"/>
                        </a:rPr>
                        <a:t>項第</a:t>
                      </a:r>
                      <a:r>
                        <a:rPr lang="en-US" sz="1200" kern="100" dirty="0">
                          <a:effectLst/>
                          <a:latin typeface="Arial" panose="020B0604020202020204" pitchFamily="34" charset="0"/>
                          <a:ea typeface="標楷體" panose="03000509000000000000" pitchFamily="65" charset="-120"/>
                          <a:cs typeface="Arial" panose="020B0604020202020204" pitchFamily="34" charset="0"/>
                        </a:rPr>
                        <a:t>2</a:t>
                      </a:r>
                      <a:r>
                        <a:rPr lang="zh-TW" sz="1200" kern="100" dirty="0">
                          <a:effectLst/>
                          <a:latin typeface="Arial" panose="020B0604020202020204" pitchFamily="34" charset="0"/>
                          <a:ea typeface="標楷體" panose="03000509000000000000" pitchFamily="65" charset="-120"/>
                          <a:cs typeface="Arial" panose="020B0604020202020204" pitchFamily="34" charset="0"/>
                        </a:rPr>
                        <a:t>款、第</a:t>
                      </a:r>
                      <a:r>
                        <a:rPr lang="en-US" sz="1200" kern="100" dirty="0">
                          <a:effectLst/>
                          <a:latin typeface="Arial" panose="020B0604020202020204" pitchFamily="34" charset="0"/>
                          <a:ea typeface="標楷體" panose="03000509000000000000" pitchFamily="65" charset="-120"/>
                          <a:cs typeface="Arial" panose="020B0604020202020204" pitchFamily="34" charset="0"/>
                        </a:rPr>
                        <a:t>3</a:t>
                      </a:r>
                      <a:r>
                        <a:rPr lang="zh-TW" sz="1200" kern="100" dirty="0">
                          <a:effectLst/>
                          <a:latin typeface="Arial" panose="020B0604020202020204" pitchFamily="34" charset="0"/>
                          <a:ea typeface="標楷體" panose="03000509000000000000" pitchFamily="65" charset="-120"/>
                          <a:cs typeface="Arial" panose="020B0604020202020204" pitchFamily="34" charset="0"/>
                        </a:rPr>
                        <a:t>款者，需檢附居家照顧服務、日間照顧服務</a:t>
                      </a:r>
                      <a:r>
                        <a:rPr lang="en-US" sz="1200" kern="100" dirty="0">
                          <a:effectLst/>
                          <a:latin typeface="Arial" panose="020B0604020202020204" pitchFamily="34" charset="0"/>
                          <a:ea typeface="標楷體" panose="03000509000000000000" pitchFamily="65" charset="-120"/>
                          <a:cs typeface="Arial" panose="020B0604020202020204" pitchFamily="34" charset="0"/>
                        </a:rPr>
                        <a:t>(</a:t>
                      </a:r>
                      <a:r>
                        <a:rPr lang="zh-TW" sz="1200" kern="100" dirty="0">
                          <a:effectLst/>
                          <a:latin typeface="Arial" panose="020B0604020202020204" pitchFamily="34" charset="0"/>
                          <a:ea typeface="標楷體" panose="03000509000000000000" pitchFamily="65" charset="-120"/>
                          <a:cs typeface="Arial" panose="020B0604020202020204" pitchFamily="34" charset="0"/>
                        </a:rPr>
                        <a:t>含小規模多機能</a:t>
                      </a:r>
                      <a:r>
                        <a:rPr lang="en-US" sz="1200" kern="100" dirty="0">
                          <a:effectLst/>
                          <a:latin typeface="Arial" panose="020B0604020202020204" pitchFamily="34" charset="0"/>
                          <a:ea typeface="標楷體" panose="03000509000000000000" pitchFamily="65" charset="-120"/>
                          <a:cs typeface="Arial" panose="020B0604020202020204" pitchFamily="34" charset="0"/>
                        </a:rPr>
                        <a:t>)</a:t>
                      </a:r>
                      <a:r>
                        <a:rPr lang="zh-TW" sz="1200" kern="100" dirty="0">
                          <a:effectLst/>
                          <a:latin typeface="Arial" panose="020B0604020202020204" pitchFamily="34" charset="0"/>
                          <a:ea typeface="標楷體" panose="03000509000000000000" pitchFamily="65" charset="-120"/>
                          <a:cs typeface="Arial" panose="020B0604020202020204" pitchFamily="34" charset="0"/>
                        </a:rPr>
                        <a:t>或家庭托顧服務，由特約單位開立持續</a:t>
                      </a:r>
                      <a:r>
                        <a:rPr lang="en-US" sz="1200" kern="100" dirty="0">
                          <a:effectLst/>
                          <a:latin typeface="Arial" panose="020B0604020202020204" pitchFamily="34" charset="0"/>
                          <a:ea typeface="標楷體" panose="03000509000000000000" pitchFamily="65" charset="-120"/>
                          <a:cs typeface="Arial" panose="020B0604020202020204" pitchFamily="34" charset="0"/>
                        </a:rPr>
                        <a:t>6</a:t>
                      </a:r>
                      <a:r>
                        <a:rPr lang="zh-TW" sz="1200" kern="100" dirty="0">
                          <a:effectLst/>
                          <a:latin typeface="Arial" panose="020B0604020202020204" pitchFamily="34" charset="0"/>
                          <a:ea typeface="標楷體" panose="03000509000000000000" pitchFamily="65" charset="-120"/>
                          <a:cs typeface="Arial" panose="020B0604020202020204" pitchFamily="34" charset="0"/>
                        </a:rPr>
                        <a:t>個月部分負擔收據。</a:t>
                      </a:r>
                    </a:p>
                    <a:p>
                      <a:pPr marL="180975" lvl="0" indent="-180975">
                        <a:lnSpc>
                          <a:spcPts val="2000"/>
                        </a:lnSpc>
                        <a:spcAft>
                          <a:spcPts val="0"/>
                        </a:spcAft>
                        <a:buFont typeface="+mj-lt"/>
                        <a:buAutoNum type="arabicParenBoth"/>
                      </a:pPr>
                      <a:r>
                        <a:rPr lang="zh-TW" sz="1200" kern="100" dirty="0">
                          <a:effectLst/>
                          <a:latin typeface="Arial" panose="020B0604020202020204" pitchFamily="34" charset="0"/>
                          <a:ea typeface="標楷體" panose="03000509000000000000" pitchFamily="65" charset="-120"/>
                          <a:cs typeface="Arial" panose="020B0604020202020204" pitchFamily="34" charset="0"/>
                        </a:rPr>
                        <a:t>符合長期照顧服務申請及給付辦法第</a:t>
                      </a:r>
                      <a:r>
                        <a:rPr lang="en-US" sz="1200" kern="100" dirty="0">
                          <a:effectLst/>
                          <a:latin typeface="Arial" panose="020B0604020202020204" pitchFamily="34" charset="0"/>
                          <a:ea typeface="標楷體" panose="03000509000000000000" pitchFamily="65" charset="-120"/>
                          <a:cs typeface="Arial" panose="020B0604020202020204" pitchFamily="34" charset="0"/>
                        </a:rPr>
                        <a:t>14</a:t>
                      </a:r>
                      <a:r>
                        <a:rPr lang="zh-TW" sz="1200" kern="100" dirty="0">
                          <a:effectLst/>
                          <a:latin typeface="Arial" panose="020B0604020202020204" pitchFamily="34" charset="0"/>
                          <a:ea typeface="標楷體" panose="03000509000000000000" pitchFamily="65" charset="-120"/>
                          <a:cs typeface="Arial" panose="020B0604020202020204" pitchFamily="34" charset="0"/>
                        </a:rPr>
                        <a:t>條第</a:t>
                      </a:r>
                      <a:r>
                        <a:rPr lang="en-US" sz="1200" kern="100" dirty="0">
                          <a:effectLst/>
                          <a:latin typeface="Arial" panose="020B0604020202020204" pitchFamily="34" charset="0"/>
                          <a:ea typeface="標楷體" panose="03000509000000000000" pitchFamily="65" charset="-120"/>
                          <a:cs typeface="Arial" panose="020B0604020202020204" pitchFamily="34" charset="0"/>
                        </a:rPr>
                        <a:t>1</a:t>
                      </a:r>
                      <a:r>
                        <a:rPr lang="zh-TW" sz="1200" kern="100" dirty="0">
                          <a:effectLst/>
                          <a:latin typeface="Arial" panose="020B0604020202020204" pitchFamily="34" charset="0"/>
                          <a:ea typeface="標楷體" panose="03000509000000000000" pitchFamily="65" charset="-120"/>
                          <a:cs typeface="Arial" panose="020B0604020202020204" pitchFamily="34" charset="0"/>
                        </a:rPr>
                        <a:t>項第</a:t>
                      </a:r>
                      <a:r>
                        <a:rPr lang="en-US" sz="1200" kern="100" dirty="0">
                          <a:effectLst/>
                          <a:latin typeface="Arial" panose="020B0604020202020204" pitchFamily="34" charset="0"/>
                          <a:ea typeface="標楷體" panose="03000509000000000000" pitchFamily="65" charset="-120"/>
                          <a:cs typeface="Arial" panose="020B0604020202020204" pitchFamily="34" charset="0"/>
                        </a:rPr>
                        <a:t>1</a:t>
                      </a:r>
                      <a:r>
                        <a:rPr lang="zh-TW" sz="1200" kern="100" dirty="0">
                          <a:effectLst/>
                          <a:latin typeface="Arial" panose="020B0604020202020204" pitchFamily="34" charset="0"/>
                          <a:ea typeface="標楷體" panose="03000509000000000000" pitchFamily="65" charset="-120"/>
                          <a:cs typeface="Arial" panose="020B0604020202020204" pitchFamily="34" charset="0"/>
                        </a:rPr>
                        <a:t>款，或無法出具連續</a:t>
                      </a:r>
                      <a:r>
                        <a:rPr lang="en-US" sz="1200" kern="100" dirty="0">
                          <a:effectLst/>
                          <a:latin typeface="Arial" panose="020B0604020202020204" pitchFamily="34" charset="0"/>
                          <a:ea typeface="標楷體" panose="03000509000000000000" pitchFamily="65" charset="-120"/>
                          <a:cs typeface="Arial" panose="020B0604020202020204" pitchFamily="34" charset="0"/>
                        </a:rPr>
                        <a:t>6</a:t>
                      </a:r>
                      <a:r>
                        <a:rPr lang="zh-TW" sz="1200" kern="100" dirty="0">
                          <a:effectLst/>
                          <a:latin typeface="Arial" panose="020B0604020202020204" pitchFamily="34" charset="0"/>
                          <a:ea typeface="標楷體" panose="03000509000000000000" pitchFamily="65" charset="-120"/>
                          <a:cs typeface="Arial" panose="020B0604020202020204" pitchFamily="34" charset="0"/>
                        </a:rPr>
                        <a:t>個月之前述收據時，可由受理外看申請審查人員於照管系統查詢服務對象持續</a:t>
                      </a:r>
                      <a:r>
                        <a:rPr lang="en-US" sz="1200" kern="100" dirty="0">
                          <a:effectLst/>
                          <a:latin typeface="Arial" panose="020B0604020202020204" pitchFamily="34" charset="0"/>
                          <a:ea typeface="標楷體" panose="03000509000000000000" pitchFamily="65" charset="-120"/>
                          <a:cs typeface="Arial" panose="020B0604020202020204" pitchFamily="34" charset="0"/>
                        </a:rPr>
                        <a:t>6</a:t>
                      </a:r>
                      <a:r>
                        <a:rPr lang="zh-TW" sz="1200" kern="100" dirty="0">
                          <a:effectLst/>
                          <a:latin typeface="Arial" panose="020B0604020202020204" pitchFamily="34" charset="0"/>
                          <a:ea typeface="標楷體" panose="03000509000000000000" pitchFamily="65" charset="-120"/>
                          <a:cs typeface="Arial" panose="020B0604020202020204" pitchFamily="34" charset="0"/>
                        </a:rPr>
                        <a:t>個月確有居家服務、日間照顧</a:t>
                      </a:r>
                      <a:r>
                        <a:rPr lang="en-US" sz="1200" kern="100" dirty="0">
                          <a:effectLst/>
                          <a:latin typeface="Arial" panose="020B0604020202020204" pitchFamily="34" charset="0"/>
                          <a:ea typeface="標楷體" panose="03000509000000000000" pitchFamily="65" charset="-120"/>
                          <a:cs typeface="Arial" panose="020B0604020202020204" pitchFamily="34" charset="0"/>
                        </a:rPr>
                        <a:t>(</a:t>
                      </a:r>
                      <a:r>
                        <a:rPr lang="zh-TW" sz="1200" kern="100" dirty="0">
                          <a:effectLst/>
                          <a:latin typeface="Arial" panose="020B0604020202020204" pitchFamily="34" charset="0"/>
                          <a:ea typeface="標楷體" panose="03000509000000000000" pitchFamily="65" charset="-120"/>
                          <a:cs typeface="Arial" panose="020B0604020202020204" pitchFamily="34" charset="0"/>
                        </a:rPr>
                        <a:t>含小規模多機能</a:t>
                      </a:r>
                      <a:r>
                        <a:rPr lang="en-US" sz="1200" kern="100" dirty="0">
                          <a:effectLst/>
                          <a:latin typeface="Arial" panose="020B0604020202020204" pitchFamily="34" charset="0"/>
                          <a:ea typeface="標楷體" panose="03000509000000000000" pitchFamily="65" charset="-120"/>
                          <a:cs typeface="Arial" panose="020B0604020202020204" pitchFamily="34" charset="0"/>
                        </a:rPr>
                        <a:t>)</a:t>
                      </a:r>
                      <a:r>
                        <a:rPr lang="zh-TW" sz="1200" kern="100" dirty="0">
                          <a:effectLst/>
                          <a:latin typeface="Arial" panose="020B0604020202020204" pitchFamily="34" charset="0"/>
                          <a:ea typeface="標楷體" panose="03000509000000000000" pitchFamily="65" charset="-120"/>
                          <a:cs typeface="Arial" panose="020B0604020202020204" pitchFamily="34" charset="0"/>
                        </a:rPr>
                        <a:t>或家庭托顧之服務使用紀錄。</a:t>
                      </a:r>
                    </a:p>
                  </a:txBody>
                  <a:tcPr marL="33027" marR="330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ts val="2000"/>
                        </a:lnSpc>
                        <a:spcAft>
                          <a:spcPts val="0"/>
                        </a:spcAft>
                        <a:buFont typeface="+mj-lt"/>
                        <a:buNone/>
                      </a:pPr>
                      <a:r>
                        <a:rPr lang="zh-TW" altLang="en-US" sz="1200" kern="100" dirty="0">
                          <a:effectLst/>
                          <a:latin typeface="Arial" panose="020B0604020202020204" pitchFamily="34" charset="0"/>
                          <a:ea typeface="標楷體" panose="03000509000000000000" pitchFamily="65" charset="-120"/>
                          <a:cs typeface="Arial" panose="020B0604020202020204" pitchFamily="34" charset="0"/>
                        </a:rPr>
                        <a:t>由直轄市、縣</a:t>
                      </a:r>
                      <a:r>
                        <a:rPr lang="en-US" altLang="zh-TW" sz="1200" kern="100" dirty="0">
                          <a:effectLst/>
                          <a:latin typeface="Arial" panose="020B0604020202020204" pitchFamily="34" charset="0"/>
                          <a:ea typeface="標楷體" panose="03000509000000000000" pitchFamily="65" charset="-120"/>
                          <a:cs typeface="Arial" panose="020B0604020202020204" pitchFamily="34" charset="0"/>
                        </a:rPr>
                        <a:t>(</a:t>
                      </a:r>
                      <a:r>
                        <a:rPr lang="zh-TW" altLang="en-US" sz="1200" kern="100" dirty="0">
                          <a:effectLst/>
                          <a:latin typeface="Arial" panose="020B0604020202020204" pitchFamily="34" charset="0"/>
                          <a:ea typeface="標楷體" panose="03000509000000000000" pitchFamily="65" charset="-120"/>
                          <a:cs typeface="Arial" panose="020B0604020202020204" pitchFamily="34" charset="0"/>
                        </a:rPr>
                        <a:t>市</a:t>
                      </a:r>
                      <a:r>
                        <a:rPr lang="en-US" altLang="zh-TW" sz="1200" kern="100" dirty="0">
                          <a:effectLst/>
                          <a:latin typeface="Arial" panose="020B0604020202020204" pitchFamily="34" charset="0"/>
                          <a:ea typeface="標楷體" panose="03000509000000000000" pitchFamily="65" charset="-120"/>
                          <a:cs typeface="Arial" panose="020B0604020202020204" pitchFamily="34" charset="0"/>
                        </a:rPr>
                        <a:t>)</a:t>
                      </a:r>
                      <a:r>
                        <a:rPr lang="zh-TW" altLang="en-US" sz="1200" kern="100" dirty="0">
                          <a:effectLst/>
                          <a:latin typeface="Arial" panose="020B0604020202020204" pitchFamily="34" charset="0"/>
                          <a:ea typeface="標楷體" panose="03000509000000000000" pitchFamily="65" charset="-120"/>
                          <a:cs typeface="Arial" panose="020B0604020202020204" pitchFamily="34" charset="0"/>
                        </a:rPr>
                        <a:t>長期照顧管理中心查看部分負擔收據或查詢服務使用紀錄</a:t>
                      </a:r>
                      <a:endParaRPr lang="zh-TW" sz="1200" kern="100" dirty="0">
                        <a:effectLst/>
                        <a:latin typeface="Arial" panose="020B0604020202020204" pitchFamily="34" charset="0"/>
                        <a:ea typeface="標楷體" panose="03000509000000000000" pitchFamily="65" charset="-120"/>
                        <a:cs typeface="Arial" panose="020B0604020202020204" pitchFamily="34" charset="0"/>
                      </a:endParaRPr>
                    </a:p>
                  </a:txBody>
                  <a:tcPr marL="33027" marR="330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1006532"/>
                  </a:ext>
                </a:extLst>
              </a:tr>
              <a:tr h="464525">
                <a:tc rowSpan="2">
                  <a:txBody>
                    <a:bodyPr/>
                    <a:lstStyle/>
                    <a:p>
                      <a:pPr algn="ctr">
                        <a:lnSpc>
                          <a:spcPts val="2000"/>
                        </a:lnSpc>
                        <a:spcAft>
                          <a:spcPts val="0"/>
                        </a:spcAft>
                      </a:pPr>
                      <a:r>
                        <a:rPr lang="en-US" sz="1200" kern="100">
                          <a:effectLst/>
                          <a:latin typeface="Arial" panose="020B0604020202020204" pitchFamily="34" charset="0"/>
                          <a:ea typeface="標楷體" panose="03000509000000000000" pitchFamily="65" charset="-120"/>
                          <a:cs typeface="Arial" panose="020B0604020202020204" pitchFamily="34" charset="0"/>
                        </a:rPr>
                        <a:t>2</a:t>
                      </a:r>
                      <a:endParaRPr lang="zh-TW" sz="1200" kern="100">
                        <a:effectLst/>
                        <a:latin typeface="Arial" panose="020B0604020202020204" pitchFamily="34" charset="0"/>
                        <a:ea typeface="標楷體" panose="03000509000000000000" pitchFamily="65" charset="-120"/>
                        <a:cs typeface="Arial" panose="020B0604020202020204" pitchFamily="34" charset="0"/>
                      </a:endParaRPr>
                    </a:p>
                  </a:txBody>
                  <a:tcPr marL="33027" marR="330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ts val="2000"/>
                        </a:lnSpc>
                        <a:spcAft>
                          <a:spcPts val="0"/>
                        </a:spcAft>
                      </a:pPr>
                      <a:r>
                        <a:rPr lang="zh-TW" sz="1200" kern="100">
                          <a:effectLst/>
                          <a:latin typeface="Arial" panose="020B0604020202020204" pitchFamily="34" charset="0"/>
                          <a:ea typeface="標楷體" panose="03000509000000000000" pitchFamily="65" charset="-120"/>
                          <a:cs typeface="Arial" panose="020B0604020202020204" pitchFamily="34" charset="0"/>
                        </a:rPr>
                        <a:t>失智症輕度</a:t>
                      </a:r>
                    </a:p>
                  </a:txBody>
                  <a:tcPr marL="33027" marR="330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6700" lvl="0" indent="-266700">
                        <a:lnSpc>
                          <a:spcPts val="2000"/>
                        </a:lnSpc>
                        <a:spcAft>
                          <a:spcPts val="0"/>
                        </a:spcAft>
                        <a:buFont typeface="+mj-lt"/>
                        <a:buNone/>
                      </a:pPr>
                      <a:r>
                        <a:rPr lang="en-US" altLang="zh-TW" sz="1200" kern="100" dirty="0">
                          <a:effectLst/>
                          <a:latin typeface="Arial" panose="020B0604020202020204" pitchFamily="34" charset="0"/>
                          <a:ea typeface="標楷體" panose="03000509000000000000" pitchFamily="65" charset="-120"/>
                          <a:cs typeface="Arial" panose="020B0604020202020204" pitchFamily="34" charset="0"/>
                        </a:rPr>
                        <a:t>(1)	</a:t>
                      </a:r>
                      <a:r>
                        <a:rPr lang="zh-TW" altLang="en-US" sz="1200" kern="100" dirty="0">
                          <a:effectLst/>
                          <a:latin typeface="Arial" panose="020B0604020202020204" pitchFamily="34" charset="0"/>
                          <a:ea typeface="標楷體" panose="03000509000000000000" pitchFamily="65" charset="-120"/>
                          <a:cs typeface="Arial" panose="020B0604020202020204" pitchFamily="34" charset="0"/>
                        </a:rPr>
                        <a:t>出具經</a:t>
                      </a:r>
                      <a:r>
                        <a:rPr lang="en-US" altLang="zh-TW" sz="1200" kern="100" dirty="0">
                          <a:effectLst/>
                          <a:latin typeface="Arial" panose="020B0604020202020204" pitchFamily="34" charset="0"/>
                          <a:ea typeface="標楷體" panose="03000509000000000000" pitchFamily="65" charset="-120"/>
                          <a:cs typeface="Arial" panose="020B0604020202020204" pitchFamily="34" charset="0"/>
                        </a:rPr>
                        <a:t>1</a:t>
                      </a:r>
                      <a:r>
                        <a:rPr lang="zh-TW" altLang="en-US" sz="1200" kern="100" dirty="0">
                          <a:effectLst/>
                          <a:latin typeface="Arial" panose="020B0604020202020204" pitchFamily="34" charset="0"/>
                          <a:ea typeface="標楷體" panose="03000509000000000000" pitchFamily="65" charset="-120"/>
                          <a:cs typeface="Arial" panose="020B0604020202020204" pitchFamily="34" charset="0"/>
                        </a:rPr>
                        <a:t>名神經科或精神科專科醫師已簽具之臨床失智症評估量表</a:t>
                      </a:r>
                      <a:r>
                        <a:rPr lang="en-US" altLang="zh-TW" sz="1200" kern="100" dirty="0">
                          <a:effectLst/>
                          <a:latin typeface="Arial" panose="020B0604020202020204" pitchFamily="34" charset="0"/>
                          <a:ea typeface="標楷體" panose="03000509000000000000" pitchFamily="65" charset="-120"/>
                          <a:cs typeface="Arial" panose="020B0604020202020204" pitchFamily="34" charset="0"/>
                        </a:rPr>
                        <a:t>(Clinical Dementia </a:t>
                      </a:r>
                      <a:r>
                        <a:rPr lang="en-US" altLang="zh-TW" sz="1200" kern="100" dirty="0" err="1">
                          <a:effectLst/>
                          <a:latin typeface="Arial" panose="020B0604020202020204" pitchFamily="34" charset="0"/>
                          <a:ea typeface="標楷體" panose="03000509000000000000" pitchFamily="65" charset="-120"/>
                          <a:cs typeface="Arial" panose="020B0604020202020204" pitchFamily="34" charset="0"/>
                        </a:rPr>
                        <a:t>Rating,CDR</a:t>
                      </a:r>
                      <a:r>
                        <a:rPr lang="en-US" altLang="zh-TW" sz="1200" kern="100" dirty="0">
                          <a:effectLst/>
                          <a:latin typeface="Arial" panose="020B0604020202020204" pitchFamily="34" charset="0"/>
                          <a:ea typeface="標楷體" panose="03000509000000000000" pitchFamily="65" charset="-120"/>
                          <a:cs typeface="Arial" panose="020B0604020202020204" pitchFamily="34" charset="0"/>
                        </a:rPr>
                        <a:t>)</a:t>
                      </a:r>
                      <a:r>
                        <a:rPr lang="zh-TW" altLang="en-US" sz="1200" kern="100" dirty="0">
                          <a:effectLst/>
                          <a:latin typeface="Arial" panose="020B0604020202020204" pitchFamily="34" charset="0"/>
                          <a:ea typeface="標楷體" panose="03000509000000000000" pitchFamily="65" charset="-120"/>
                          <a:cs typeface="Arial" panose="020B0604020202020204" pitchFamily="34" charset="0"/>
                        </a:rPr>
                        <a:t>載明分數</a:t>
                      </a:r>
                      <a:r>
                        <a:rPr lang="en-US" altLang="zh-TW" sz="1200" kern="100" dirty="0">
                          <a:effectLst/>
                          <a:latin typeface="Arial" panose="020B0604020202020204" pitchFamily="34" charset="0"/>
                          <a:ea typeface="標楷體" panose="03000509000000000000" pitchFamily="65" charset="-120"/>
                          <a:cs typeface="Arial" panose="020B0604020202020204" pitchFamily="34" charset="0"/>
                        </a:rPr>
                        <a:t>1</a:t>
                      </a:r>
                      <a:r>
                        <a:rPr lang="zh-TW" altLang="en-US" sz="1200" kern="100" dirty="0">
                          <a:effectLst/>
                          <a:latin typeface="Arial" panose="020B0604020202020204" pitchFamily="34" charset="0"/>
                          <a:ea typeface="標楷體" panose="03000509000000000000" pitchFamily="65" charset="-120"/>
                          <a:cs typeface="Arial" panose="020B0604020202020204" pitchFamily="34" charset="0"/>
                        </a:rPr>
                        <a:t>分以上者。</a:t>
                      </a:r>
                      <a:endParaRPr lang="zh-TW" sz="1200" kern="100" dirty="0">
                        <a:effectLst/>
                        <a:latin typeface="Arial" panose="020B0604020202020204" pitchFamily="34" charset="0"/>
                        <a:ea typeface="標楷體" panose="03000509000000000000" pitchFamily="65" charset="-120"/>
                        <a:cs typeface="Arial" panose="020B0604020202020204" pitchFamily="34" charset="0"/>
                      </a:endParaRPr>
                    </a:p>
                  </a:txBody>
                  <a:tcPr marL="33027" marR="330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ts val="2000"/>
                        </a:lnSpc>
                        <a:spcAft>
                          <a:spcPts val="0"/>
                        </a:spcAft>
                        <a:buFont typeface="+mj-lt"/>
                        <a:buNone/>
                      </a:pPr>
                      <a:r>
                        <a:rPr lang="zh-TW" altLang="en-US" sz="1200" kern="100" dirty="0">
                          <a:effectLst/>
                          <a:latin typeface="Arial" panose="020B0604020202020204" pitchFamily="34" charset="0"/>
                          <a:ea typeface="標楷體" panose="03000509000000000000" pitchFamily="65" charset="-120"/>
                          <a:cs typeface="Arial" panose="020B0604020202020204" pitchFamily="34" charset="0"/>
                        </a:rPr>
                        <a:t>由直轄市、縣</a:t>
                      </a:r>
                      <a:r>
                        <a:rPr lang="en-US" altLang="zh-TW" sz="1200" kern="100" dirty="0">
                          <a:effectLst/>
                          <a:latin typeface="Arial" panose="020B0604020202020204" pitchFamily="34" charset="0"/>
                          <a:ea typeface="標楷體" panose="03000509000000000000" pitchFamily="65" charset="-120"/>
                          <a:cs typeface="Arial" panose="020B0604020202020204" pitchFamily="34" charset="0"/>
                        </a:rPr>
                        <a:t>(</a:t>
                      </a:r>
                      <a:r>
                        <a:rPr lang="zh-TW" altLang="en-US" sz="1200" kern="100" dirty="0">
                          <a:effectLst/>
                          <a:latin typeface="Arial" panose="020B0604020202020204" pitchFamily="34" charset="0"/>
                          <a:ea typeface="標楷體" panose="03000509000000000000" pitchFamily="65" charset="-120"/>
                          <a:cs typeface="Arial" panose="020B0604020202020204" pitchFamily="34" charset="0"/>
                        </a:rPr>
                        <a:t>市</a:t>
                      </a:r>
                      <a:r>
                        <a:rPr lang="en-US" altLang="zh-TW" sz="1200" kern="100" dirty="0">
                          <a:effectLst/>
                          <a:latin typeface="Arial" panose="020B0604020202020204" pitchFamily="34" charset="0"/>
                          <a:ea typeface="標楷體" panose="03000509000000000000" pitchFamily="65" charset="-120"/>
                          <a:cs typeface="Arial" panose="020B0604020202020204" pitchFamily="34" charset="0"/>
                        </a:rPr>
                        <a:t>)</a:t>
                      </a:r>
                      <a:r>
                        <a:rPr lang="zh-TW" altLang="en-US" sz="1200" kern="100" dirty="0">
                          <a:effectLst/>
                          <a:latin typeface="Arial" panose="020B0604020202020204" pitchFamily="34" charset="0"/>
                          <a:ea typeface="標楷體" panose="03000509000000000000" pitchFamily="65" charset="-120"/>
                          <a:cs typeface="Arial" panose="020B0604020202020204" pitchFamily="34" charset="0"/>
                        </a:rPr>
                        <a:t>長期照顧管理中心查看醫療院所出具證明文件</a:t>
                      </a:r>
                      <a:endParaRPr lang="zh-TW" sz="1200" kern="100" dirty="0">
                        <a:effectLst/>
                        <a:latin typeface="Arial" panose="020B0604020202020204" pitchFamily="34" charset="0"/>
                        <a:ea typeface="標楷體" panose="03000509000000000000" pitchFamily="65" charset="-120"/>
                        <a:cs typeface="Arial" panose="020B0604020202020204" pitchFamily="34" charset="0"/>
                      </a:endParaRPr>
                    </a:p>
                  </a:txBody>
                  <a:tcPr marL="33027" marR="330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9478143"/>
                  </a:ext>
                </a:extLst>
              </a:tr>
              <a:tr h="749779">
                <a:tc vMerge="1">
                  <a:txBody>
                    <a:bodyPr/>
                    <a:lstStyle/>
                    <a:p>
                      <a:endParaRPr lang="zh-TW" altLang="en-US"/>
                    </a:p>
                  </a:txBody>
                  <a:tcPr/>
                </a:tc>
                <a:tc vMerge="1">
                  <a:txBody>
                    <a:bodyPr/>
                    <a:lstStyle/>
                    <a:p>
                      <a:endParaRPr lang="zh-TW" altLang="en-US"/>
                    </a:p>
                  </a:txBody>
                  <a:tcPr/>
                </a:tc>
                <a:tc>
                  <a:txBody>
                    <a:bodyPr/>
                    <a:lstStyle/>
                    <a:p>
                      <a:pPr marL="266700" lvl="0" indent="-266700">
                        <a:lnSpc>
                          <a:spcPts val="2000"/>
                        </a:lnSpc>
                        <a:spcAft>
                          <a:spcPts val="0"/>
                        </a:spcAft>
                        <a:buFont typeface="+mj-lt"/>
                        <a:buNone/>
                      </a:pPr>
                      <a:r>
                        <a:rPr lang="en-US" altLang="zh-TW" sz="1200" kern="100" dirty="0">
                          <a:effectLst/>
                          <a:latin typeface="Arial" panose="020B0604020202020204" pitchFamily="34" charset="0"/>
                          <a:ea typeface="標楷體" panose="03000509000000000000" pitchFamily="65" charset="-120"/>
                          <a:cs typeface="Arial" panose="020B0604020202020204" pitchFamily="34" charset="0"/>
                        </a:rPr>
                        <a:t>(2)	</a:t>
                      </a:r>
                      <a:r>
                        <a:rPr lang="zh-TW" altLang="en-US" sz="1200" kern="100" dirty="0">
                          <a:effectLst/>
                          <a:latin typeface="Arial" panose="020B0604020202020204" pitchFamily="34" charset="0"/>
                          <a:ea typeface="標楷體" panose="03000509000000000000" pitchFamily="65" charset="-120"/>
                          <a:cs typeface="Arial" panose="020B0604020202020204" pitchFamily="34" charset="0"/>
                        </a:rPr>
                        <a:t>持身心障礙證明，其類別、鑑定向度、</a:t>
                      </a:r>
                      <a:r>
                        <a:rPr lang="en-US" altLang="zh-TW" sz="1200" kern="100" dirty="0">
                          <a:effectLst/>
                          <a:latin typeface="Arial" panose="020B0604020202020204" pitchFamily="34" charset="0"/>
                          <a:ea typeface="標楷體" panose="03000509000000000000" pitchFamily="65" charset="-120"/>
                          <a:cs typeface="Arial" panose="020B0604020202020204" pitchFamily="34" charset="0"/>
                        </a:rPr>
                        <a:t>ICD10</a:t>
                      </a:r>
                      <a:r>
                        <a:rPr lang="zh-TW" altLang="en-US" sz="1200" kern="100" dirty="0">
                          <a:effectLst/>
                          <a:latin typeface="Arial" panose="020B0604020202020204" pitchFamily="34" charset="0"/>
                          <a:ea typeface="標楷體" panose="03000509000000000000" pitchFamily="65" charset="-120"/>
                          <a:cs typeface="Arial" panose="020B0604020202020204" pitchFamily="34" charset="0"/>
                        </a:rPr>
                        <a:t>代碼載明如附錄情形，如為舊制者，身心障礙證明應註記符合附表註記所載代碼。</a:t>
                      </a:r>
                      <a:endParaRPr lang="zh-TW" sz="1200" kern="100" dirty="0">
                        <a:effectLst/>
                        <a:latin typeface="Arial" panose="020B0604020202020204" pitchFamily="34" charset="0"/>
                        <a:ea typeface="標楷體" panose="03000509000000000000" pitchFamily="65" charset="-120"/>
                        <a:cs typeface="Arial" panose="020B0604020202020204" pitchFamily="34" charset="0"/>
                      </a:endParaRPr>
                    </a:p>
                  </a:txBody>
                  <a:tcPr marL="33027" marR="330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nSpc>
                          <a:spcPts val="2000"/>
                        </a:lnSpc>
                        <a:spcAft>
                          <a:spcPts val="0"/>
                        </a:spcAft>
                        <a:buFont typeface="+mj-lt"/>
                        <a:buNone/>
                      </a:pPr>
                      <a:r>
                        <a:rPr lang="zh-TW" altLang="en-US" sz="1200" kern="100" dirty="0">
                          <a:effectLst/>
                          <a:latin typeface="Arial" panose="020B0604020202020204" pitchFamily="34" charset="0"/>
                          <a:ea typeface="標楷體" panose="03000509000000000000" pitchFamily="65" charset="-120"/>
                          <a:cs typeface="Arial" panose="020B0604020202020204" pitchFamily="34" charset="0"/>
                        </a:rPr>
                        <a:t>循例持有身心障礙證明者，均由勞動部跨國勞動力事務中心參照附錄，查驗所附身心障礙證明。</a:t>
                      </a:r>
                      <a:endParaRPr lang="zh-TW" sz="1200" kern="100" dirty="0">
                        <a:effectLst/>
                        <a:latin typeface="Arial" panose="020B0604020202020204" pitchFamily="34" charset="0"/>
                        <a:ea typeface="標楷體" panose="03000509000000000000" pitchFamily="65" charset="-120"/>
                        <a:cs typeface="Arial" panose="020B0604020202020204" pitchFamily="34" charset="0"/>
                      </a:endParaRPr>
                    </a:p>
                  </a:txBody>
                  <a:tcPr marL="33027" marR="330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0441183"/>
                  </a:ext>
                </a:extLst>
              </a:tr>
              <a:tr h="713166">
                <a:tc>
                  <a:txBody>
                    <a:bodyPr/>
                    <a:lstStyle/>
                    <a:p>
                      <a:pPr algn="ctr">
                        <a:lnSpc>
                          <a:spcPts val="2000"/>
                        </a:lnSpc>
                        <a:spcAft>
                          <a:spcPts val="0"/>
                        </a:spcAft>
                      </a:pPr>
                      <a:r>
                        <a:rPr lang="en-US" sz="1200" kern="100">
                          <a:effectLst/>
                          <a:latin typeface="Arial" panose="020B0604020202020204" pitchFamily="34" charset="0"/>
                          <a:ea typeface="標楷體" panose="03000509000000000000" pitchFamily="65" charset="-120"/>
                          <a:cs typeface="Arial" panose="020B0604020202020204" pitchFamily="34" charset="0"/>
                        </a:rPr>
                        <a:t>3</a:t>
                      </a:r>
                      <a:endParaRPr lang="zh-TW" sz="1200" kern="100">
                        <a:effectLst/>
                        <a:latin typeface="Arial" panose="020B0604020202020204" pitchFamily="34" charset="0"/>
                        <a:ea typeface="標楷體" panose="03000509000000000000" pitchFamily="65" charset="-120"/>
                        <a:cs typeface="Arial" panose="020B0604020202020204" pitchFamily="34" charset="0"/>
                      </a:endParaRPr>
                    </a:p>
                  </a:txBody>
                  <a:tcPr marL="33027" marR="330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Aft>
                          <a:spcPts val="0"/>
                        </a:spcAft>
                      </a:pPr>
                      <a:r>
                        <a:rPr lang="zh-TW" sz="1200" kern="100">
                          <a:effectLst/>
                          <a:latin typeface="Arial" panose="020B0604020202020204" pitchFamily="34" charset="0"/>
                          <a:ea typeface="標楷體" panose="03000509000000000000" pitchFamily="65" charset="-120"/>
                          <a:cs typeface="Arial" panose="020B0604020202020204" pitchFamily="34" charset="0"/>
                        </a:rPr>
                        <a:t>重度肢體障礙、罕見疾病、呼吸器官失去功能之障礙程度達重度</a:t>
                      </a:r>
                    </a:p>
                  </a:txBody>
                  <a:tcPr marL="33027" marR="330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Aft>
                          <a:spcPts val="0"/>
                        </a:spcAft>
                      </a:pPr>
                      <a:r>
                        <a:rPr lang="zh-TW" sz="1200" kern="100" dirty="0">
                          <a:effectLst/>
                          <a:latin typeface="Arial" panose="020B0604020202020204" pitchFamily="34" charset="0"/>
                          <a:ea typeface="標楷體" panose="03000509000000000000" pitchFamily="65" charset="-120"/>
                          <a:cs typeface="Arial" panose="020B0604020202020204" pitchFamily="34" charset="0"/>
                        </a:rPr>
                        <a:t>持身心障礙證明，其類別、鑑定向度、</a:t>
                      </a:r>
                      <a:r>
                        <a:rPr lang="en-US" sz="1200" kern="100" dirty="0">
                          <a:effectLst/>
                          <a:latin typeface="Arial" panose="020B0604020202020204" pitchFamily="34" charset="0"/>
                          <a:ea typeface="標楷體" panose="03000509000000000000" pitchFamily="65" charset="-120"/>
                          <a:cs typeface="Arial" panose="020B0604020202020204" pitchFamily="34" charset="0"/>
                        </a:rPr>
                        <a:t>ICD10</a:t>
                      </a:r>
                      <a:r>
                        <a:rPr lang="zh-TW" sz="1200" kern="100" dirty="0">
                          <a:effectLst/>
                          <a:latin typeface="Arial" panose="020B0604020202020204" pitchFamily="34" charset="0"/>
                          <a:ea typeface="標楷體" panose="03000509000000000000" pitchFamily="65" charset="-120"/>
                          <a:cs typeface="Arial" panose="020B0604020202020204" pitchFamily="34" charset="0"/>
                        </a:rPr>
                        <a:t>代碼載明如附錄情形，如為舊制者，身心障礙證明應註記符合附錄註記所載代碼。</a:t>
                      </a:r>
                    </a:p>
                  </a:txBody>
                  <a:tcPr marL="33027" marR="330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Aft>
                          <a:spcPts val="0"/>
                        </a:spcAft>
                      </a:pPr>
                      <a:r>
                        <a:rPr lang="zh-TW" altLang="en-US" sz="1200" kern="100" dirty="0">
                          <a:effectLst/>
                          <a:latin typeface="Arial" panose="020B0604020202020204" pitchFamily="34" charset="0"/>
                          <a:ea typeface="標楷體" panose="03000509000000000000" pitchFamily="65" charset="-120"/>
                          <a:cs typeface="Arial" panose="020B0604020202020204" pitchFamily="34" charset="0"/>
                        </a:rPr>
                        <a:t>循例持有身心障礙證明者，均由勞動部跨國勞動力事務中心參照附錄，查驗所附身心障礙證明。</a:t>
                      </a:r>
                      <a:endParaRPr lang="zh-TW" sz="1200" kern="100" dirty="0">
                        <a:effectLst/>
                        <a:latin typeface="Arial" panose="020B0604020202020204" pitchFamily="34" charset="0"/>
                        <a:ea typeface="標楷體" panose="03000509000000000000" pitchFamily="65" charset="-120"/>
                        <a:cs typeface="Arial" panose="020B0604020202020204" pitchFamily="34" charset="0"/>
                      </a:endParaRPr>
                    </a:p>
                  </a:txBody>
                  <a:tcPr marL="33027" marR="330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2193670"/>
                  </a:ext>
                </a:extLst>
              </a:tr>
              <a:tr h="613409">
                <a:tc>
                  <a:txBody>
                    <a:bodyPr/>
                    <a:lstStyle/>
                    <a:p>
                      <a:pPr algn="ctr">
                        <a:lnSpc>
                          <a:spcPts val="2000"/>
                        </a:lnSpc>
                        <a:spcAft>
                          <a:spcPts val="0"/>
                        </a:spcAft>
                      </a:pPr>
                      <a:r>
                        <a:rPr lang="en-US" sz="1200" kern="100">
                          <a:effectLst/>
                          <a:latin typeface="Arial" panose="020B0604020202020204" pitchFamily="34" charset="0"/>
                          <a:ea typeface="標楷體" panose="03000509000000000000" pitchFamily="65" charset="-120"/>
                          <a:cs typeface="Arial" panose="020B0604020202020204" pitchFamily="34" charset="0"/>
                        </a:rPr>
                        <a:t>4</a:t>
                      </a:r>
                      <a:endParaRPr lang="zh-TW" sz="1200" kern="100">
                        <a:effectLst/>
                        <a:latin typeface="Arial" panose="020B0604020202020204" pitchFamily="34" charset="0"/>
                        <a:ea typeface="標楷體" panose="03000509000000000000" pitchFamily="65" charset="-120"/>
                        <a:cs typeface="Arial" panose="020B0604020202020204" pitchFamily="34" charset="0"/>
                      </a:endParaRPr>
                    </a:p>
                  </a:txBody>
                  <a:tcPr marL="33027" marR="330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Aft>
                          <a:spcPts val="0"/>
                        </a:spcAft>
                      </a:pPr>
                      <a:r>
                        <a:rPr lang="zh-TW" sz="1200" kern="100">
                          <a:effectLst/>
                          <a:latin typeface="Arial" panose="020B0604020202020204" pitchFamily="34" charset="0"/>
                          <a:ea typeface="標楷體" panose="03000509000000000000" pitchFamily="65" charset="-120"/>
                          <a:cs typeface="Arial" panose="020B0604020202020204" pitchFamily="34" charset="0"/>
                        </a:rPr>
                        <a:t>重要器官失去功能</a:t>
                      </a:r>
                      <a:r>
                        <a:rPr lang="en-US" sz="1200" kern="100">
                          <a:effectLst/>
                          <a:latin typeface="Arial" panose="020B0604020202020204" pitchFamily="34" charset="0"/>
                          <a:ea typeface="標楷體" panose="03000509000000000000" pitchFamily="65" charset="-120"/>
                          <a:cs typeface="Arial" panose="020B0604020202020204" pitchFamily="34" charset="0"/>
                        </a:rPr>
                        <a:t>-</a:t>
                      </a:r>
                      <a:r>
                        <a:rPr lang="zh-TW" sz="1200" kern="100">
                          <a:effectLst/>
                          <a:latin typeface="Arial" panose="020B0604020202020204" pitchFamily="34" charset="0"/>
                          <a:ea typeface="標楷體" panose="03000509000000000000" pitchFamily="65" charset="-120"/>
                          <a:cs typeface="Arial" panose="020B0604020202020204" pitchFamily="34" charset="0"/>
                        </a:rPr>
                        <a:t>吞嚥機能達中度</a:t>
                      </a:r>
                    </a:p>
                  </a:txBody>
                  <a:tcPr marL="33027" marR="330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Aft>
                          <a:spcPts val="0"/>
                        </a:spcAft>
                      </a:pPr>
                      <a:r>
                        <a:rPr lang="zh-TW" sz="1200" kern="100" dirty="0">
                          <a:effectLst/>
                          <a:latin typeface="Arial" panose="020B0604020202020204" pitchFamily="34" charset="0"/>
                          <a:ea typeface="標楷體" panose="03000509000000000000" pitchFamily="65" charset="-120"/>
                          <a:cs typeface="Arial" panose="020B0604020202020204" pitchFamily="34" charset="0"/>
                        </a:rPr>
                        <a:t>持身心障礙證明，其類別、鑑定向度、</a:t>
                      </a:r>
                      <a:r>
                        <a:rPr lang="en-US" sz="1200" kern="100" dirty="0">
                          <a:effectLst/>
                          <a:latin typeface="Arial" panose="020B0604020202020204" pitchFamily="34" charset="0"/>
                          <a:ea typeface="標楷體" panose="03000509000000000000" pitchFamily="65" charset="-120"/>
                          <a:cs typeface="Arial" panose="020B0604020202020204" pitchFamily="34" charset="0"/>
                        </a:rPr>
                        <a:t>ICD10</a:t>
                      </a:r>
                      <a:r>
                        <a:rPr lang="zh-TW" sz="1200" kern="100" dirty="0">
                          <a:effectLst/>
                          <a:latin typeface="Arial" panose="020B0604020202020204" pitchFamily="34" charset="0"/>
                          <a:ea typeface="標楷體" panose="03000509000000000000" pitchFamily="65" charset="-120"/>
                          <a:cs typeface="Arial" panose="020B0604020202020204" pitchFamily="34" charset="0"/>
                        </a:rPr>
                        <a:t>代碼載明如附錄情形，如為舊制者，身心障礙證明應註記符合附錄註記所載代碼。</a:t>
                      </a:r>
                    </a:p>
                  </a:txBody>
                  <a:tcPr marL="33027" marR="330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000"/>
                        </a:lnSpc>
                        <a:spcAft>
                          <a:spcPts val="0"/>
                        </a:spcAft>
                      </a:pPr>
                      <a:r>
                        <a:rPr lang="zh-TW" altLang="en-US" sz="1200" kern="100" dirty="0">
                          <a:effectLst/>
                          <a:latin typeface="Arial" panose="020B0604020202020204" pitchFamily="34" charset="0"/>
                          <a:ea typeface="標楷體" panose="03000509000000000000" pitchFamily="65" charset="-120"/>
                          <a:cs typeface="Arial" panose="020B0604020202020204" pitchFamily="34" charset="0"/>
                        </a:rPr>
                        <a:t>同上</a:t>
                      </a:r>
                      <a:endParaRPr lang="zh-TW" sz="1200" kern="100" dirty="0">
                        <a:effectLst/>
                        <a:latin typeface="Arial" panose="020B0604020202020204" pitchFamily="34" charset="0"/>
                        <a:ea typeface="標楷體" panose="03000509000000000000" pitchFamily="65" charset="-120"/>
                        <a:cs typeface="Arial" panose="020B0604020202020204" pitchFamily="34" charset="0"/>
                      </a:endParaRPr>
                    </a:p>
                  </a:txBody>
                  <a:tcPr marL="33027" marR="3302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9341434"/>
                  </a:ext>
                </a:extLst>
              </a:tr>
            </a:tbl>
          </a:graphicData>
        </a:graphic>
      </p:graphicFrame>
      <p:sp>
        <p:nvSpPr>
          <p:cNvPr id="4" name="投影片編號版面配置區 3"/>
          <p:cNvSpPr>
            <a:spLocks noGrp="1"/>
          </p:cNvSpPr>
          <p:nvPr>
            <p:ph type="sldNum" sz="quarter" idx="12"/>
          </p:nvPr>
        </p:nvSpPr>
        <p:spPr/>
        <p:txBody>
          <a:bodyPr/>
          <a:lstStyle/>
          <a:p>
            <a:pPr>
              <a:defRPr/>
            </a:pPr>
            <a:fld id="{39A2324E-18F6-4066-8489-E9E4359DD8DE}" type="slidenum">
              <a:rPr lang="en-US" altLang="zh-TW" smtClean="0">
                <a:solidFill>
                  <a:prstClr val="black"/>
                </a:solidFill>
              </a:rPr>
              <a:pPr>
                <a:defRPr/>
              </a:pPr>
              <a:t>5</a:t>
            </a:fld>
            <a:endParaRPr lang="en-US" altLang="zh-TW" dirty="0">
              <a:solidFill>
                <a:prstClr val="black"/>
              </a:solidFill>
            </a:endParaRPr>
          </a:p>
        </p:txBody>
      </p:sp>
    </p:spTree>
    <p:extLst>
      <p:ext uri="{BB962C8B-B14F-4D97-AF65-F5344CB8AC3E}">
        <p14:creationId xmlns:p14="http://schemas.microsoft.com/office/powerpoint/2010/main" val="4073498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2204864"/>
            <a:ext cx="8208912" cy="3212976"/>
          </a:xfrm>
          <a:solidFill>
            <a:schemeClr val="bg1"/>
          </a:solidFill>
        </p:spPr>
        <p:txBody>
          <a:bodyPr/>
          <a:lstStyle/>
          <a:p>
            <a:pPr marL="0" indent="0">
              <a:buNone/>
            </a:pPr>
            <a:r>
              <a:rPr kumimoji="1" lang="zh-TW" altLang="en-US" dirty="0">
                <a:solidFill>
                  <a:schemeClr val="bg2">
                    <a:lumMod val="10000"/>
                  </a:schemeClr>
                </a:solidFill>
              </a:rPr>
              <a:t>初次申請外籍家庭看護工免評多元認定新增</a:t>
            </a:r>
            <a:r>
              <a:rPr kumimoji="1" lang="en-US" altLang="zh-TW" dirty="0">
                <a:solidFill>
                  <a:schemeClr val="bg2">
                    <a:lumMod val="10000"/>
                  </a:schemeClr>
                </a:solidFill>
              </a:rPr>
              <a:t>(</a:t>
            </a:r>
            <a:r>
              <a:rPr kumimoji="1" lang="zh-TW" altLang="en-US" dirty="0">
                <a:solidFill>
                  <a:schemeClr val="bg2">
                    <a:lumMod val="10000"/>
                  </a:schemeClr>
                </a:solidFill>
              </a:rPr>
              <a:t>變動</a:t>
            </a:r>
            <a:r>
              <a:rPr kumimoji="1" lang="en-US" altLang="zh-TW" dirty="0">
                <a:solidFill>
                  <a:schemeClr val="bg2">
                    <a:lumMod val="10000"/>
                  </a:schemeClr>
                </a:solidFill>
              </a:rPr>
              <a:t>)</a:t>
            </a:r>
            <a:r>
              <a:rPr kumimoji="1" lang="zh-TW" altLang="en-US" dirty="0">
                <a:solidFill>
                  <a:schemeClr val="bg2">
                    <a:lumMod val="10000"/>
                  </a:schemeClr>
                </a:solidFill>
              </a:rPr>
              <a:t>之特定身心障礙項目之</a:t>
            </a:r>
            <a:r>
              <a:rPr kumimoji="1" lang="en-US" altLang="zh-TW" dirty="0">
                <a:solidFill>
                  <a:schemeClr val="bg2">
                    <a:lumMod val="10000"/>
                  </a:schemeClr>
                </a:solidFill>
              </a:rPr>
              <a:t>ICF</a:t>
            </a:r>
            <a:r>
              <a:rPr kumimoji="1" lang="zh-TW" altLang="en-US" dirty="0">
                <a:solidFill>
                  <a:schemeClr val="bg2">
                    <a:lumMod val="10000"/>
                  </a:schemeClr>
                </a:solidFill>
              </a:rPr>
              <a:t>鑑定向度及</a:t>
            </a:r>
            <a:r>
              <a:rPr kumimoji="1" lang="en-US" altLang="zh-TW" dirty="0">
                <a:solidFill>
                  <a:schemeClr val="bg2">
                    <a:lumMod val="10000"/>
                  </a:schemeClr>
                </a:solidFill>
              </a:rPr>
              <a:t>ICD</a:t>
            </a:r>
            <a:r>
              <a:rPr kumimoji="1" lang="zh-TW" altLang="en-US" dirty="0">
                <a:solidFill>
                  <a:schemeClr val="bg2">
                    <a:lumMod val="10000"/>
                  </a:schemeClr>
                </a:solidFill>
              </a:rPr>
              <a:t>代碼對照表</a:t>
            </a:r>
            <a:endParaRPr kumimoji="1" lang="en-US" altLang="zh-TW" dirty="0">
              <a:solidFill>
                <a:schemeClr val="bg2">
                  <a:lumMod val="10000"/>
                </a:schemeClr>
              </a:solidFill>
              <a:latin typeface="微軟正黑體" panose="020B0604030504040204" pitchFamily="34" charset="-120"/>
            </a:endParaRPr>
          </a:p>
        </p:txBody>
      </p:sp>
      <p:sp>
        <p:nvSpPr>
          <p:cNvPr id="5" name="投影片編號版面配置區 4"/>
          <p:cNvSpPr>
            <a:spLocks noGrp="1"/>
          </p:cNvSpPr>
          <p:nvPr>
            <p:ph type="sldNum" sz="quarter" idx="12"/>
          </p:nvPr>
        </p:nvSpPr>
        <p:spPr/>
        <p:txBody>
          <a:bodyPr/>
          <a:lstStyle/>
          <a:p>
            <a:pPr>
              <a:defRPr/>
            </a:pPr>
            <a:fld id="{39A2324E-18F6-4066-8489-E9E4359DD8DE}" type="slidenum">
              <a:rPr lang="en-US" altLang="zh-TW" smtClean="0">
                <a:solidFill>
                  <a:prstClr val="black"/>
                </a:solidFill>
              </a:rPr>
              <a:pPr>
                <a:defRPr/>
              </a:pPr>
              <a:t>6</a:t>
            </a:fld>
            <a:endParaRPr lang="en-US" altLang="zh-TW" dirty="0">
              <a:solidFill>
                <a:prstClr val="black"/>
              </a:solidFill>
            </a:endParaRPr>
          </a:p>
        </p:txBody>
      </p:sp>
    </p:spTree>
    <p:extLst>
      <p:ext uri="{BB962C8B-B14F-4D97-AF65-F5344CB8AC3E}">
        <p14:creationId xmlns:p14="http://schemas.microsoft.com/office/powerpoint/2010/main" val="2800323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78587" y="116632"/>
            <a:ext cx="6974952" cy="1143000"/>
          </a:xfrm>
        </p:spPr>
        <p:txBody>
          <a:bodyPr/>
          <a:lstStyle/>
          <a:p>
            <a:r>
              <a:rPr lang="zh-TW" altLang="en-US" dirty="0"/>
              <a:t>新增特定身心障礙項目之</a:t>
            </a:r>
            <a:r>
              <a:rPr lang="en-US" altLang="zh-TW" dirty="0"/>
              <a:t>ICF</a:t>
            </a:r>
            <a:r>
              <a:rPr lang="zh-TW" altLang="en-US" dirty="0"/>
              <a:t>鑑定向度及</a:t>
            </a:r>
            <a:r>
              <a:rPr lang="en-US" altLang="zh-TW" dirty="0"/>
              <a:t>ICD</a:t>
            </a:r>
            <a:r>
              <a:rPr lang="zh-TW" altLang="en-US" dirty="0"/>
              <a:t>代碼對照表</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157531319"/>
              </p:ext>
            </p:extLst>
          </p:nvPr>
        </p:nvGraphicFramePr>
        <p:xfrm>
          <a:off x="477343" y="1916832"/>
          <a:ext cx="8363273" cy="4820009"/>
        </p:xfrm>
        <a:graphic>
          <a:graphicData uri="http://schemas.openxmlformats.org/drawingml/2006/table">
            <a:tbl>
              <a:tblPr firstRow="1" firstCol="1" lastRow="1" lastCol="1" bandRow="1" bandCol="1"/>
              <a:tblGrid>
                <a:gridCol w="1556253">
                  <a:extLst>
                    <a:ext uri="{9D8B030D-6E8A-4147-A177-3AD203B41FA5}">
                      <a16:colId xmlns:a16="http://schemas.microsoft.com/office/drawing/2014/main" val="2560683128"/>
                    </a:ext>
                  </a:extLst>
                </a:gridCol>
                <a:gridCol w="2268006">
                  <a:extLst>
                    <a:ext uri="{9D8B030D-6E8A-4147-A177-3AD203B41FA5}">
                      <a16:colId xmlns:a16="http://schemas.microsoft.com/office/drawing/2014/main" val="1766271217"/>
                    </a:ext>
                  </a:extLst>
                </a:gridCol>
                <a:gridCol w="1559254">
                  <a:extLst>
                    <a:ext uri="{9D8B030D-6E8A-4147-A177-3AD203B41FA5}">
                      <a16:colId xmlns:a16="http://schemas.microsoft.com/office/drawing/2014/main" val="1881915226"/>
                    </a:ext>
                  </a:extLst>
                </a:gridCol>
                <a:gridCol w="1559254">
                  <a:extLst>
                    <a:ext uri="{9D8B030D-6E8A-4147-A177-3AD203B41FA5}">
                      <a16:colId xmlns:a16="http://schemas.microsoft.com/office/drawing/2014/main" val="1014529165"/>
                    </a:ext>
                  </a:extLst>
                </a:gridCol>
                <a:gridCol w="1420506">
                  <a:extLst>
                    <a:ext uri="{9D8B030D-6E8A-4147-A177-3AD203B41FA5}">
                      <a16:colId xmlns:a16="http://schemas.microsoft.com/office/drawing/2014/main" val="577398755"/>
                    </a:ext>
                  </a:extLst>
                </a:gridCol>
              </a:tblGrid>
              <a:tr h="227148">
                <a:tc>
                  <a:txBody>
                    <a:bodyPr/>
                    <a:lstStyle/>
                    <a:p>
                      <a:pPr marL="160020" algn="ctr">
                        <a:spcBef>
                          <a:spcPts val="1190"/>
                        </a:spcBef>
                        <a:spcAft>
                          <a:spcPts val="0"/>
                        </a:spcAft>
                      </a:pPr>
                      <a:r>
                        <a:rPr lang="en-US" sz="1100" spc="-20" dirty="0" err="1">
                          <a:effectLst/>
                          <a:latin typeface="Arial" panose="020B0604020202020204" pitchFamily="34" charset="0"/>
                          <a:ea typeface="標楷體" panose="03000509000000000000" pitchFamily="65" charset="-120"/>
                          <a:cs typeface="Arial" panose="020B0604020202020204" pitchFamily="34" charset="0"/>
                        </a:rPr>
                        <a:t>特定身心障礙項目</a:t>
                      </a:r>
                      <a:endParaRPr lang="zh-TW" sz="1100" dirty="0">
                        <a:effectLst/>
                        <a:latin typeface="Arial" panose="020B0604020202020204" pitchFamily="34" charset="0"/>
                        <a:ea typeface="標楷體" panose="03000509000000000000" pitchFamily="65" charset="-12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10" algn="ctr">
                        <a:spcBef>
                          <a:spcPts val="1190"/>
                        </a:spcBef>
                        <a:spcAft>
                          <a:spcPts val="0"/>
                        </a:spcAft>
                      </a:pPr>
                      <a:r>
                        <a:rPr lang="en-US" sz="1100" spc="-25" dirty="0" err="1">
                          <a:effectLst/>
                          <a:latin typeface="Arial" panose="020B0604020202020204" pitchFamily="34" charset="0"/>
                          <a:ea typeface="標楷體" panose="03000509000000000000" pitchFamily="65" charset="-120"/>
                          <a:cs typeface="Arial" panose="020B0604020202020204" pitchFamily="34" charset="0"/>
                        </a:rPr>
                        <a:t>類別</a:t>
                      </a:r>
                      <a:endParaRPr lang="zh-TW" sz="1100" dirty="0">
                        <a:effectLst/>
                        <a:latin typeface="Arial" panose="020B0604020202020204" pitchFamily="34" charset="0"/>
                        <a:ea typeface="標楷體" panose="03000509000000000000" pitchFamily="65" charset="-12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2555" algn="ctr">
                        <a:spcBef>
                          <a:spcPts val="1190"/>
                        </a:spcBef>
                        <a:spcAft>
                          <a:spcPts val="0"/>
                        </a:spcAft>
                      </a:pPr>
                      <a:r>
                        <a:rPr lang="en-US" sz="1100" spc="-15" dirty="0" err="1">
                          <a:effectLst/>
                          <a:latin typeface="Arial" panose="020B0604020202020204" pitchFamily="34" charset="0"/>
                          <a:ea typeface="標楷體" panose="03000509000000000000" pitchFamily="65" charset="-120"/>
                          <a:cs typeface="Arial" panose="020B0604020202020204" pitchFamily="34" charset="0"/>
                        </a:rPr>
                        <a:t>鑑定向度</a:t>
                      </a:r>
                      <a:endParaRPr lang="zh-TW" sz="1100" dirty="0">
                        <a:effectLst/>
                        <a:latin typeface="Arial" panose="020B0604020202020204" pitchFamily="34" charset="0"/>
                        <a:ea typeface="標楷體" panose="03000509000000000000" pitchFamily="65" charset="-12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70840" algn="ctr">
                        <a:spcBef>
                          <a:spcPts val="1190"/>
                        </a:spcBef>
                        <a:spcAft>
                          <a:spcPts val="0"/>
                        </a:spcAft>
                      </a:pPr>
                      <a:r>
                        <a:rPr lang="en-US" sz="1100" dirty="0">
                          <a:effectLst/>
                          <a:latin typeface="Arial" panose="020B0604020202020204" pitchFamily="34" charset="0"/>
                          <a:ea typeface="標楷體" panose="03000509000000000000" pitchFamily="65" charset="-120"/>
                          <a:cs typeface="Arial" panose="020B0604020202020204" pitchFamily="34" charset="0"/>
                        </a:rPr>
                        <a:t>ICD</a:t>
                      </a:r>
                      <a:r>
                        <a:rPr lang="en-US" sz="1100" spc="-275" dirty="0">
                          <a:effectLst/>
                          <a:latin typeface="Arial" panose="020B0604020202020204" pitchFamily="34" charset="0"/>
                          <a:ea typeface="標楷體" panose="03000509000000000000" pitchFamily="65" charset="-120"/>
                          <a:cs typeface="Arial" panose="020B0604020202020204" pitchFamily="34" charset="0"/>
                        </a:rPr>
                        <a:t> </a:t>
                      </a:r>
                      <a:r>
                        <a:rPr lang="en-US" sz="1100" spc="-25" dirty="0" err="1">
                          <a:effectLst/>
                          <a:latin typeface="Arial" panose="020B0604020202020204" pitchFamily="34" charset="0"/>
                          <a:ea typeface="標楷體" panose="03000509000000000000" pitchFamily="65" charset="-120"/>
                          <a:cs typeface="Arial" panose="020B0604020202020204" pitchFamily="34" charset="0"/>
                        </a:rPr>
                        <a:t>代碼</a:t>
                      </a:r>
                      <a:endParaRPr lang="zh-TW" sz="1100" dirty="0">
                        <a:effectLst/>
                        <a:latin typeface="Arial" panose="020B0604020202020204" pitchFamily="34" charset="0"/>
                        <a:ea typeface="標楷體" panose="03000509000000000000" pitchFamily="65" charset="-12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9380" marR="115570" algn="ctr">
                        <a:lnSpc>
                          <a:spcPts val="1600"/>
                        </a:lnSpc>
                        <a:spcBef>
                          <a:spcPts val="105"/>
                        </a:spcBef>
                        <a:spcAft>
                          <a:spcPts val="0"/>
                        </a:spcAft>
                      </a:pPr>
                      <a:r>
                        <a:rPr lang="en-US" sz="1100" spc="-20" dirty="0" err="1">
                          <a:effectLst/>
                          <a:latin typeface="Arial" panose="020B0604020202020204" pitchFamily="34" charset="0"/>
                          <a:ea typeface="標楷體" panose="03000509000000000000" pitchFamily="65" charset="-120"/>
                          <a:cs typeface="Arial" panose="020B0604020202020204" pitchFamily="34" charset="0"/>
                        </a:rPr>
                        <a:t>身心障礙</a:t>
                      </a:r>
                      <a:r>
                        <a:rPr lang="en-US" sz="1100" spc="-15" dirty="0" err="1">
                          <a:effectLst/>
                          <a:latin typeface="Arial" panose="020B0604020202020204" pitchFamily="34" charset="0"/>
                          <a:ea typeface="標楷體" panose="03000509000000000000" pitchFamily="65" charset="-120"/>
                          <a:cs typeface="Arial" panose="020B0604020202020204" pitchFamily="34" charset="0"/>
                        </a:rPr>
                        <a:t>證明註記</a:t>
                      </a:r>
                      <a:endParaRPr lang="zh-TW" sz="1100" dirty="0">
                        <a:effectLst/>
                        <a:latin typeface="Arial" panose="020B0604020202020204" pitchFamily="34" charset="0"/>
                        <a:ea typeface="標楷體" panose="03000509000000000000" pitchFamily="65" charset="-12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8612275"/>
                  </a:ext>
                </a:extLst>
              </a:tr>
              <a:tr h="1084649">
                <a:tc>
                  <a:txBody>
                    <a:bodyPr/>
                    <a:lstStyle/>
                    <a:p>
                      <a:pPr marL="68580">
                        <a:spcBef>
                          <a:spcPts val="290"/>
                        </a:spcBef>
                        <a:spcAft>
                          <a:spcPts val="0"/>
                        </a:spcAft>
                      </a:pPr>
                      <a:r>
                        <a:rPr lang="en-US" sz="1100" spc="-10" dirty="0">
                          <a:effectLst/>
                          <a:latin typeface="Arial" panose="020B0604020202020204" pitchFamily="34" charset="0"/>
                          <a:ea typeface="標楷體" panose="03000509000000000000" pitchFamily="65" charset="-120"/>
                          <a:cs typeface="Arial" panose="020B0604020202020204" pitchFamily="34" charset="0"/>
                        </a:rPr>
                        <a:t>4.失智症（輕度</a:t>
                      </a:r>
                      <a:r>
                        <a:rPr lang="en-US" sz="1100" spc="-50" dirty="0">
                          <a:effectLst/>
                          <a:latin typeface="Arial" panose="020B0604020202020204" pitchFamily="34" charset="0"/>
                          <a:ea typeface="標楷體" panose="03000509000000000000" pitchFamily="65" charset="-120"/>
                          <a:cs typeface="Arial" panose="020B0604020202020204" pitchFamily="34" charset="0"/>
                        </a:rPr>
                        <a:t>）</a:t>
                      </a:r>
                      <a:endParaRPr lang="zh-TW" sz="1100" dirty="0">
                        <a:effectLst/>
                        <a:latin typeface="Arial" panose="020B0604020202020204" pitchFamily="34" charset="0"/>
                        <a:ea typeface="標楷體" panose="03000509000000000000" pitchFamily="65" charset="-12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62230">
                        <a:lnSpc>
                          <a:spcPct val="111000"/>
                        </a:lnSpc>
                        <a:spcBef>
                          <a:spcPts val="290"/>
                        </a:spcBef>
                        <a:spcAft>
                          <a:spcPts val="0"/>
                        </a:spcAft>
                      </a:pPr>
                      <a:r>
                        <a:rPr lang="zh-TW" sz="1100" spc="45" dirty="0">
                          <a:effectLst/>
                          <a:latin typeface="Arial" panose="020B0604020202020204" pitchFamily="34" charset="0"/>
                          <a:ea typeface="標楷體" panose="03000509000000000000" pitchFamily="65" charset="-120"/>
                          <a:cs typeface="Arial" panose="020B0604020202020204" pitchFamily="34" charset="0"/>
                        </a:rPr>
                        <a:t>第一類神經系統構造及</a:t>
                      </a:r>
                      <a:r>
                        <a:rPr lang="zh-TW" sz="1100" spc="-10" dirty="0">
                          <a:effectLst/>
                          <a:latin typeface="Arial" panose="020B0604020202020204" pitchFamily="34" charset="0"/>
                          <a:ea typeface="標楷體" panose="03000509000000000000" pitchFamily="65" charset="-120"/>
                          <a:cs typeface="Arial" panose="020B0604020202020204" pitchFamily="34" charset="0"/>
                        </a:rPr>
                        <a:t>精神、心智功能</a:t>
                      </a:r>
                      <a:endParaRPr lang="zh-TW" sz="1100" dirty="0">
                        <a:effectLst/>
                        <a:latin typeface="Arial" panose="020B0604020202020204" pitchFamily="34" charset="0"/>
                        <a:ea typeface="標楷體" panose="03000509000000000000" pitchFamily="65" charset="-12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381000">
                        <a:lnSpc>
                          <a:spcPct val="111000"/>
                        </a:lnSpc>
                        <a:spcBef>
                          <a:spcPts val="290"/>
                        </a:spcBef>
                        <a:spcAft>
                          <a:spcPts val="0"/>
                        </a:spcAft>
                      </a:pPr>
                      <a:r>
                        <a:rPr lang="en-US" sz="1100" spc="-20" dirty="0">
                          <a:effectLst/>
                          <a:latin typeface="Arial" panose="020B0604020202020204" pitchFamily="34" charset="0"/>
                          <a:ea typeface="標楷體" panose="03000509000000000000" pitchFamily="65" charset="-120"/>
                          <a:cs typeface="Arial" panose="020B0604020202020204" pitchFamily="34" charset="0"/>
                        </a:rPr>
                        <a:t>b117</a:t>
                      </a:r>
                    </a:p>
                    <a:p>
                      <a:pPr marL="66675" marR="381000">
                        <a:lnSpc>
                          <a:spcPct val="111000"/>
                        </a:lnSpc>
                        <a:spcBef>
                          <a:spcPts val="290"/>
                        </a:spcBef>
                        <a:spcAft>
                          <a:spcPts val="0"/>
                        </a:spcAft>
                      </a:pPr>
                      <a:r>
                        <a:rPr lang="en-US" sz="1100" spc="-20" dirty="0">
                          <a:effectLst/>
                          <a:latin typeface="Arial" panose="020B0604020202020204" pitchFamily="34" charset="0"/>
                          <a:ea typeface="標楷體" panose="03000509000000000000" pitchFamily="65" charset="-120"/>
                          <a:cs typeface="Arial" panose="020B0604020202020204" pitchFamily="34" charset="0"/>
                        </a:rPr>
                        <a:t>b164</a:t>
                      </a:r>
                      <a:endParaRPr lang="zh-TW" sz="1100" dirty="0">
                        <a:effectLst/>
                        <a:latin typeface="Arial" panose="020B0604020202020204" pitchFamily="34" charset="0"/>
                        <a:ea typeface="標楷體" panose="03000509000000000000" pitchFamily="65" charset="-12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040" marR="26035" algn="just">
                        <a:lnSpc>
                          <a:spcPct val="111000"/>
                        </a:lnSpc>
                        <a:spcBef>
                          <a:spcPts val="290"/>
                        </a:spcBef>
                        <a:spcAft>
                          <a:spcPts val="0"/>
                        </a:spcAft>
                      </a:pPr>
                      <a:r>
                        <a:rPr lang="en-US" sz="1100" spc="-20" dirty="0">
                          <a:effectLst/>
                          <a:latin typeface="Arial" panose="020B0604020202020204" pitchFamily="34" charset="0"/>
                          <a:ea typeface="標楷體" panose="03000509000000000000" pitchFamily="65" charset="-120"/>
                          <a:cs typeface="Arial" panose="020B0604020202020204" pitchFamily="34" charset="0"/>
                        </a:rPr>
                        <a:t>F01-F05、F10.27、 </a:t>
                      </a:r>
                      <a:r>
                        <a:rPr lang="en-US" sz="1100" spc="-10" dirty="0">
                          <a:effectLst/>
                          <a:latin typeface="Arial" panose="020B0604020202020204" pitchFamily="34" charset="0"/>
                          <a:ea typeface="標楷體" panose="03000509000000000000" pitchFamily="65" charset="-120"/>
                          <a:cs typeface="Arial" panose="020B0604020202020204" pitchFamily="34" charset="0"/>
                        </a:rPr>
                        <a:t>F10.97、F13.27、 F13.97、F18.27、 F18.97、F19.17、 </a:t>
                      </a:r>
                      <a:r>
                        <a:rPr lang="en-US" sz="1100" dirty="0">
                          <a:effectLst/>
                          <a:latin typeface="Arial" panose="020B0604020202020204" pitchFamily="34" charset="0"/>
                          <a:ea typeface="標楷體" panose="03000509000000000000" pitchFamily="65" charset="-120"/>
                          <a:cs typeface="Arial" panose="020B0604020202020204" pitchFamily="34" charset="0"/>
                        </a:rPr>
                        <a:t>F19.27、F19.97</a:t>
                      </a:r>
                      <a:r>
                        <a:rPr lang="en-US" sz="1100" spc="-50" dirty="0">
                          <a:effectLst/>
                          <a:latin typeface="Arial" panose="020B0604020202020204" pitchFamily="34" charset="0"/>
                          <a:ea typeface="標楷體" panose="03000509000000000000" pitchFamily="65" charset="-120"/>
                          <a:cs typeface="Arial" panose="020B0604020202020204" pitchFamily="34" charset="0"/>
                        </a:rPr>
                        <a:t>、</a:t>
                      </a:r>
                      <a:endParaRPr lang="zh-TW" sz="1100" dirty="0">
                        <a:effectLst/>
                        <a:latin typeface="Arial" panose="020B0604020202020204" pitchFamily="34" charset="0"/>
                        <a:ea typeface="標楷體" panose="03000509000000000000" pitchFamily="65" charset="-120"/>
                        <a:cs typeface="Arial" panose="020B0604020202020204" pitchFamily="34" charset="0"/>
                      </a:endParaRPr>
                    </a:p>
                    <a:p>
                      <a:pPr marL="66040" algn="just">
                        <a:lnSpc>
                          <a:spcPts val="1200"/>
                        </a:lnSpc>
                        <a:spcBef>
                          <a:spcPts val="290"/>
                        </a:spcBef>
                        <a:spcAft>
                          <a:spcPts val="0"/>
                        </a:spcAft>
                      </a:pPr>
                      <a:r>
                        <a:rPr lang="en-US" sz="1100" dirty="0">
                          <a:effectLst/>
                          <a:latin typeface="Arial" panose="020B0604020202020204" pitchFamily="34" charset="0"/>
                          <a:ea typeface="標楷體" panose="03000509000000000000" pitchFamily="65" charset="-120"/>
                          <a:cs typeface="Arial" panose="020B0604020202020204" pitchFamily="34" charset="0"/>
                        </a:rPr>
                        <a:t>G30、G31</a:t>
                      </a:r>
                      <a:r>
                        <a:rPr lang="en-US" sz="1100" spc="-300" dirty="0">
                          <a:effectLst/>
                          <a:latin typeface="Arial" panose="020B0604020202020204" pitchFamily="34" charset="0"/>
                          <a:ea typeface="標楷體" panose="03000509000000000000" pitchFamily="65" charset="-120"/>
                          <a:cs typeface="Arial" panose="020B0604020202020204" pitchFamily="34" charset="0"/>
                        </a:rPr>
                        <a:t> </a:t>
                      </a:r>
                      <a:r>
                        <a:rPr lang="en-US" sz="1100" dirty="0">
                          <a:effectLst/>
                          <a:latin typeface="Arial" panose="020B0604020202020204" pitchFamily="34" charset="0"/>
                          <a:ea typeface="標楷體" panose="03000509000000000000" pitchFamily="65" charset="-120"/>
                          <a:cs typeface="Arial" panose="020B0604020202020204" pitchFamily="34" charset="0"/>
                        </a:rPr>
                        <a:t>及 </a:t>
                      </a:r>
                      <a:r>
                        <a:rPr lang="en-US" sz="1100" spc="-25" dirty="0">
                          <a:effectLst/>
                          <a:latin typeface="Arial" panose="020B0604020202020204" pitchFamily="34" charset="0"/>
                          <a:ea typeface="標楷體" panose="03000509000000000000" pitchFamily="65" charset="-120"/>
                          <a:cs typeface="Arial" panose="020B0604020202020204" pitchFamily="34" charset="0"/>
                        </a:rPr>
                        <a:t>G91</a:t>
                      </a:r>
                      <a:endParaRPr lang="zh-TW" sz="1100" dirty="0">
                        <a:effectLst/>
                        <a:latin typeface="Arial" panose="020B0604020202020204" pitchFamily="34" charset="0"/>
                        <a:ea typeface="標楷體" panose="03000509000000000000" pitchFamily="65" charset="-12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040">
                        <a:spcBef>
                          <a:spcPts val="290"/>
                        </a:spcBef>
                        <a:spcAft>
                          <a:spcPts val="0"/>
                        </a:spcAft>
                      </a:pPr>
                      <a:r>
                        <a:rPr lang="en-US" sz="1100" spc="-140">
                          <a:effectLst/>
                          <a:latin typeface="Arial" panose="020B0604020202020204" pitchFamily="34" charset="0"/>
                          <a:ea typeface="標楷體" panose="03000509000000000000" pitchFamily="65" charset="-120"/>
                          <a:cs typeface="Arial" panose="020B0604020202020204" pitchFamily="34" charset="0"/>
                        </a:rPr>
                        <a:t>換 </a:t>
                      </a:r>
                      <a:r>
                        <a:rPr lang="en-US" sz="1100" spc="-25">
                          <a:effectLst/>
                          <a:latin typeface="Arial" panose="020B0604020202020204" pitchFamily="34" charset="0"/>
                          <a:ea typeface="標楷體" panose="03000509000000000000" pitchFamily="65" charset="-120"/>
                          <a:cs typeface="Arial" panose="020B0604020202020204" pitchFamily="34" charset="0"/>
                        </a:rPr>
                        <a:t>10</a:t>
                      </a:r>
                      <a:endParaRPr lang="zh-TW" sz="1100">
                        <a:effectLst/>
                        <a:latin typeface="Arial" panose="020B0604020202020204" pitchFamily="34" charset="0"/>
                        <a:ea typeface="標楷體" panose="03000509000000000000" pitchFamily="65" charset="-12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9518056"/>
                  </a:ext>
                </a:extLst>
              </a:tr>
              <a:tr h="941463">
                <a:tc>
                  <a:txBody>
                    <a:bodyPr/>
                    <a:lstStyle/>
                    <a:p>
                      <a:pPr marL="68580">
                        <a:spcBef>
                          <a:spcPts val="290"/>
                        </a:spcBef>
                        <a:spcAft>
                          <a:spcPts val="0"/>
                        </a:spcAft>
                      </a:pPr>
                      <a:r>
                        <a:rPr lang="en-US" sz="1100" spc="-10" dirty="0">
                          <a:effectLst/>
                          <a:latin typeface="Arial" panose="020B0604020202020204" pitchFamily="34" charset="0"/>
                          <a:ea typeface="標楷體" panose="03000509000000000000" pitchFamily="65" charset="-120"/>
                          <a:cs typeface="Arial" panose="020B0604020202020204" pitchFamily="34" charset="0"/>
                        </a:rPr>
                        <a:t>10.</a:t>
                      </a:r>
                      <a:r>
                        <a:rPr lang="en-US" sz="1100" spc="-20" dirty="0">
                          <a:effectLst/>
                          <a:latin typeface="Arial" panose="020B0604020202020204" pitchFamily="34" charset="0"/>
                          <a:ea typeface="標楷體" panose="03000509000000000000" pitchFamily="65" charset="-120"/>
                          <a:cs typeface="Arial" panose="020B0604020202020204" pitchFamily="34" charset="0"/>
                        </a:rPr>
                        <a:t>肢體障礙(</a:t>
                      </a:r>
                      <a:r>
                        <a:rPr lang="en-US" sz="1100" spc="-20" dirty="0" err="1">
                          <a:effectLst/>
                          <a:latin typeface="Arial" panose="020B0604020202020204" pitchFamily="34" charset="0"/>
                          <a:ea typeface="標楷體" panose="03000509000000000000" pitchFamily="65" charset="-120"/>
                          <a:cs typeface="Arial" panose="020B0604020202020204" pitchFamily="34" charset="0"/>
                        </a:rPr>
                        <a:t>重度</a:t>
                      </a:r>
                      <a:r>
                        <a:rPr lang="en-US" sz="1100" spc="-20" dirty="0">
                          <a:effectLst/>
                          <a:latin typeface="Arial" panose="020B0604020202020204" pitchFamily="34" charset="0"/>
                          <a:ea typeface="標楷體" panose="03000509000000000000" pitchFamily="65" charset="-120"/>
                          <a:cs typeface="Arial" panose="020B0604020202020204" pitchFamily="34" charset="0"/>
                        </a:rPr>
                        <a:t>)</a:t>
                      </a:r>
                      <a:endParaRPr lang="zh-TW" sz="1100" dirty="0">
                        <a:effectLst/>
                        <a:latin typeface="Arial" panose="020B0604020202020204" pitchFamily="34" charset="0"/>
                        <a:ea typeface="標楷體" panose="03000509000000000000" pitchFamily="65" charset="-12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60960">
                        <a:lnSpc>
                          <a:spcPct val="111000"/>
                        </a:lnSpc>
                        <a:spcBef>
                          <a:spcPts val="290"/>
                        </a:spcBef>
                        <a:spcAft>
                          <a:spcPts val="0"/>
                        </a:spcAft>
                      </a:pPr>
                      <a:r>
                        <a:rPr lang="zh-TW" sz="1100" spc="-40" dirty="0">
                          <a:effectLst/>
                          <a:latin typeface="Arial" panose="020B0604020202020204" pitchFamily="34" charset="0"/>
                          <a:ea typeface="標楷體" panose="03000509000000000000" pitchFamily="65" charset="-120"/>
                          <a:cs typeface="Arial" panose="020B0604020202020204" pitchFamily="34" charset="0"/>
                        </a:rPr>
                        <a:t>第七類神經、肌肉、骨骼</a:t>
                      </a:r>
                      <a:r>
                        <a:rPr lang="zh-TW" sz="1100" spc="-10" dirty="0">
                          <a:effectLst/>
                          <a:latin typeface="Arial" panose="020B0604020202020204" pitchFamily="34" charset="0"/>
                          <a:ea typeface="標楷體" panose="03000509000000000000" pitchFamily="65" charset="-120"/>
                          <a:cs typeface="Arial" panose="020B0604020202020204" pitchFamily="34" charset="0"/>
                        </a:rPr>
                        <a:t>之移動相關構造及其功能</a:t>
                      </a:r>
                      <a:endParaRPr lang="zh-TW" sz="1100" dirty="0">
                        <a:effectLst/>
                        <a:latin typeface="Arial" panose="020B0604020202020204" pitchFamily="34" charset="0"/>
                        <a:ea typeface="標楷體" panose="03000509000000000000" pitchFamily="65" charset="-12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381000">
                        <a:lnSpc>
                          <a:spcPct val="111000"/>
                        </a:lnSpc>
                        <a:spcBef>
                          <a:spcPts val="290"/>
                        </a:spcBef>
                        <a:spcAft>
                          <a:spcPts val="0"/>
                        </a:spcAft>
                      </a:pPr>
                      <a:r>
                        <a:rPr lang="en-US" sz="1100" spc="-10" dirty="0">
                          <a:effectLst/>
                          <a:latin typeface="Arial" panose="020B0604020202020204" pitchFamily="34" charset="0"/>
                          <a:ea typeface="標楷體" panose="03000509000000000000" pitchFamily="65" charset="-120"/>
                          <a:cs typeface="Arial" panose="020B0604020202020204" pitchFamily="34" charset="0"/>
                        </a:rPr>
                        <a:t>b710a</a:t>
                      </a:r>
                      <a:r>
                        <a:rPr lang="en-US" sz="1100" spc="-10" dirty="0">
                          <a:effectLst/>
                          <a:latin typeface="新細明體" panose="02020500000000000000" pitchFamily="18" charset="-120"/>
                          <a:ea typeface="新細明體" panose="02020500000000000000" pitchFamily="18" charset="-120"/>
                          <a:cs typeface="Arial" panose="020B0604020202020204" pitchFamily="34" charset="0"/>
                        </a:rPr>
                        <a:t>、</a:t>
                      </a:r>
                      <a:r>
                        <a:rPr lang="en-US" sz="1100" spc="-10" dirty="0">
                          <a:effectLst/>
                          <a:latin typeface="Arial" panose="020B0604020202020204" pitchFamily="34" charset="0"/>
                          <a:ea typeface="標楷體" panose="03000509000000000000" pitchFamily="65" charset="-120"/>
                          <a:cs typeface="Arial" panose="020B0604020202020204" pitchFamily="34" charset="0"/>
                        </a:rPr>
                        <a:t> b710b b730a 、b730b </a:t>
                      </a:r>
                      <a:r>
                        <a:rPr lang="en-US" sz="1100" spc="-20" dirty="0">
                          <a:effectLst/>
                          <a:latin typeface="Arial" panose="020B0604020202020204" pitchFamily="34" charset="0"/>
                          <a:ea typeface="標楷體" panose="03000509000000000000" pitchFamily="65" charset="-120"/>
                          <a:cs typeface="Arial" panose="020B0604020202020204" pitchFamily="34" charset="0"/>
                        </a:rPr>
                        <a:t>b735   、b765、</a:t>
                      </a:r>
                    </a:p>
                    <a:p>
                      <a:pPr marL="66675" marR="381000">
                        <a:lnSpc>
                          <a:spcPct val="111000"/>
                        </a:lnSpc>
                        <a:spcBef>
                          <a:spcPts val="290"/>
                        </a:spcBef>
                        <a:spcAft>
                          <a:spcPts val="0"/>
                        </a:spcAft>
                      </a:pPr>
                      <a:r>
                        <a:rPr lang="en-US" sz="1100" spc="-20" dirty="0">
                          <a:effectLst/>
                          <a:latin typeface="Arial" panose="020B0604020202020204" pitchFamily="34" charset="0"/>
                          <a:ea typeface="標楷體" panose="03000509000000000000" pitchFamily="65" charset="-120"/>
                          <a:cs typeface="Arial" panose="020B0604020202020204" pitchFamily="34" charset="0"/>
                        </a:rPr>
                        <a:t>s730  、 s750、</a:t>
                      </a:r>
                      <a:endParaRPr lang="zh-TW" sz="1100" dirty="0">
                        <a:effectLst/>
                        <a:latin typeface="Arial" panose="020B0604020202020204" pitchFamily="34" charset="0"/>
                        <a:ea typeface="標楷體" panose="03000509000000000000" pitchFamily="65" charset="-120"/>
                        <a:cs typeface="Arial" panose="020B0604020202020204" pitchFamily="34" charset="0"/>
                      </a:endParaRPr>
                    </a:p>
                    <a:p>
                      <a:pPr marL="66675">
                        <a:lnSpc>
                          <a:spcPts val="1195"/>
                        </a:lnSpc>
                        <a:spcBef>
                          <a:spcPts val="290"/>
                        </a:spcBef>
                        <a:spcAft>
                          <a:spcPts val="0"/>
                        </a:spcAft>
                      </a:pPr>
                      <a:r>
                        <a:rPr lang="en-US" sz="1100" spc="-20" dirty="0">
                          <a:effectLst/>
                          <a:latin typeface="Arial" panose="020B0604020202020204" pitchFamily="34" charset="0"/>
                          <a:ea typeface="標楷體" panose="03000509000000000000" pitchFamily="65" charset="-120"/>
                          <a:cs typeface="Arial" panose="020B0604020202020204" pitchFamily="34" charset="0"/>
                        </a:rPr>
                        <a:t>s760</a:t>
                      </a:r>
                      <a:endParaRPr lang="zh-TW" sz="1100" dirty="0">
                        <a:effectLst/>
                        <a:latin typeface="Arial" panose="020B0604020202020204" pitchFamily="34" charset="0"/>
                        <a:ea typeface="標楷體" panose="03000509000000000000" pitchFamily="65" charset="-12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040">
                        <a:spcBef>
                          <a:spcPts val="290"/>
                        </a:spcBef>
                        <a:spcAft>
                          <a:spcPts val="0"/>
                        </a:spcAft>
                      </a:pPr>
                      <a:r>
                        <a:rPr lang="en-US" sz="1100">
                          <a:effectLst/>
                          <a:latin typeface="Arial" panose="020B0604020202020204" pitchFamily="34" charset="0"/>
                          <a:ea typeface="標楷體" panose="03000509000000000000" pitchFamily="65" charset="-120"/>
                          <a:cs typeface="Arial" panose="020B0604020202020204" pitchFamily="34" charset="0"/>
                        </a:rPr>
                        <a:t> </a:t>
                      </a:r>
                      <a:endParaRPr lang="zh-TW" sz="1100">
                        <a:effectLst/>
                        <a:latin typeface="Arial" panose="020B0604020202020204" pitchFamily="34" charset="0"/>
                        <a:ea typeface="標楷體" panose="03000509000000000000" pitchFamily="65" charset="-12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040">
                        <a:spcBef>
                          <a:spcPts val="290"/>
                        </a:spcBef>
                        <a:spcAft>
                          <a:spcPts val="0"/>
                        </a:spcAft>
                      </a:pPr>
                      <a:r>
                        <a:rPr lang="en-US" sz="1100" spc="-140">
                          <a:effectLst/>
                          <a:latin typeface="Arial" panose="020B0604020202020204" pitchFamily="34" charset="0"/>
                          <a:ea typeface="標楷體" panose="03000509000000000000" pitchFamily="65" charset="-120"/>
                          <a:cs typeface="Arial" panose="020B0604020202020204" pitchFamily="34" charset="0"/>
                        </a:rPr>
                        <a:t>換 </a:t>
                      </a:r>
                      <a:r>
                        <a:rPr lang="en-US" sz="1100" spc="-25">
                          <a:effectLst/>
                          <a:latin typeface="Arial" panose="020B0604020202020204" pitchFamily="34" charset="0"/>
                          <a:ea typeface="標楷體" panose="03000509000000000000" pitchFamily="65" charset="-120"/>
                          <a:cs typeface="Arial" panose="020B0604020202020204" pitchFamily="34" charset="0"/>
                        </a:rPr>
                        <a:t>05</a:t>
                      </a:r>
                      <a:endParaRPr lang="zh-TW" sz="1100">
                        <a:effectLst/>
                        <a:latin typeface="Arial" panose="020B0604020202020204" pitchFamily="34" charset="0"/>
                        <a:ea typeface="標楷體" panose="03000509000000000000" pitchFamily="65" charset="-12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9135955"/>
                  </a:ext>
                </a:extLst>
              </a:tr>
              <a:tr h="636470">
                <a:tc>
                  <a:txBody>
                    <a:bodyPr/>
                    <a:lstStyle/>
                    <a:p>
                      <a:pPr marL="68580">
                        <a:spcBef>
                          <a:spcPts val="290"/>
                        </a:spcBef>
                        <a:spcAft>
                          <a:spcPts val="0"/>
                        </a:spcAft>
                      </a:pPr>
                      <a:r>
                        <a:rPr lang="en-US" sz="1100" spc="-10" dirty="0">
                          <a:effectLst/>
                          <a:latin typeface="Arial" panose="020B0604020202020204" pitchFamily="34" charset="0"/>
                          <a:ea typeface="標楷體" panose="03000509000000000000" pitchFamily="65" charset="-120"/>
                          <a:cs typeface="Arial" panose="020B0604020202020204" pitchFamily="34" charset="0"/>
                        </a:rPr>
                        <a:t>11.</a:t>
                      </a:r>
                      <a:r>
                        <a:rPr lang="en-US" sz="1100" spc="-20" dirty="0">
                          <a:effectLst/>
                          <a:latin typeface="Arial" panose="020B0604020202020204" pitchFamily="34" charset="0"/>
                          <a:ea typeface="標楷體" panose="03000509000000000000" pitchFamily="65" charset="-120"/>
                          <a:cs typeface="Arial" panose="020B0604020202020204" pitchFamily="34" charset="0"/>
                        </a:rPr>
                        <a:t>罕見疾病(</a:t>
                      </a:r>
                      <a:r>
                        <a:rPr lang="en-US" sz="1100" spc="-20" dirty="0" err="1">
                          <a:effectLst/>
                          <a:latin typeface="Arial" panose="020B0604020202020204" pitchFamily="34" charset="0"/>
                          <a:ea typeface="標楷體" panose="03000509000000000000" pitchFamily="65" charset="-120"/>
                          <a:cs typeface="Arial" panose="020B0604020202020204" pitchFamily="34" charset="0"/>
                        </a:rPr>
                        <a:t>重度</a:t>
                      </a:r>
                      <a:r>
                        <a:rPr lang="en-US" sz="1100" spc="-20" dirty="0">
                          <a:effectLst/>
                          <a:latin typeface="Arial" panose="020B0604020202020204" pitchFamily="34" charset="0"/>
                          <a:ea typeface="標楷體" panose="03000509000000000000" pitchFamily="65" charset="-120"/>
                          <a:cs typeface="Arial" panose="020B0604020202020204" pitchFamily="34" charset="0"/>
                        </a:rPr>
                        <a:t>)</a:t>
                      </a:r>
                      <a:endParaRPr lang="zh-TW" sz="1100" dirty="0">
                        <a:effectLst/>
                        <a:latin typeface="Arial" panose="020B0604020202020204" pitchFamily="34" charset="0"/>
                        <a:ea typeface="標楷體" panose="03000509000000000000" pitchFamily="65" charset="-12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a:spcBef>
                          <a:spcPts val="290"/>
                        </a:spcBef>
                        <a:spcAft>
                          <a:spcPts val="0"/>
                        </a:spcAft>
                      </a:pPr>
                      <a:r>
                        <a:rPr lang="zh-TW" sz="1100" spc="-15">
                          <a:effectLst/>
                          <a:latin typeface="Arial" panose="020B0604020202020204" pitchFamily="34" charset="0"/>
                          <a:ea typeface="標楷體" panose="03000509000000000000" pitchFamily="65" charset="-120"/>
                          <a:cs typeface="Arial" panose="020B0604020202020204" pitchFamily="34" charset="0"/>
                        </a:rPr>
                        <a:t>分布於第一類至第八類</a:t>
                      </a:r>
                      <a:endParaRPr lang="zh-TW" sz="1100">
                        <a:effectLst/>
                        <a:latin typeface="Arial" panose="020B0604020202020204" pitchFamily="34" charset="0"/>
                        <a:ea typeface="標楷體" panose="03000509000000000000" pitchFamily="65" charset="-12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040">
                        <a:spcBef>
                          <a:spcPts val="290"/>
                        </a:spcBef>
                        <a:spcAft>
                          <a:spcPts val="0"/>
                        </a:spcAft>
                      </a:pPr>
                      <a:r>
                        <a:rPr lang="en-US" sz="1100" dirty="0">
                          <a:effectLst/>
                          <a:latin typeface="Arial" panose="020B0604020202020204" pitchFamily="34" charset="0"/>
                          <a:ea typeface="標楷體" panose="03000509000000000000" pitchFamily="65" charset="-120"/>
                          <a:cs typeface="Arial" panose="020B0604020202020204" pitchFamily="34" charset="0"/>
                        </a:rPr>
                        <a:t> </a:t>
                      </a:r>
                      <a:endParaRPr lang="zh-TW" sz="1100" dirty="0">
                        <a:effectLst/>
                        <a:latin typeface="Arial" panose="020B0604020202020204" pitchFamily="34" charset="0"/>
                        <a:ea typeface="標楷體" panose="03000509000000000000" pitchFamily="65" charset="-12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040" marR="62865" algn="just">
                        <a:lnSpc>
                          <a:spcPct val="111000"/>
                        </a:lnSpc>
                        <a:spcBef>
                          <a:spcPts val="290"/>
                        </a:spcBef>
                        <a:spcAft>
                          <a:spcPts val="0"/>
                        </a:spcAft>
                      </a:pPr>
                      <a:r>
                        <a:rPr lang="zh-TW" sz="1100" spc="-10" dirty="0">
                          <a:effectLst/>
                          <a:latin typeface="Arial" panose="020B0604020202020204" pitchFamily="34" charset="0"/>
                          <a:ea typeface="標楷體" panose="03000509000000000000" pitchFamily="65" charset="-120"/>
                          <a:cs typeface="Arial" panose="020B0604020202020204" pitchFamily="34" charset="0"/>
                        </a:rPr>
                        <a:t>依衛生福利部國民健康署最新公告之罕見疾病名單所對</a:t>
                      </a:r>
                      <a:r>
                        <a:rPr lang="en-US" sz="1100" spc="-95" dirty="0" err="1">
                          <a:effectLst/>
                          <a:latin typeface="Arial" panose="020B0604020202020204" pitchFamily="34" charset="0"/>
                          <a:ea typeface="標楷體" panose="03000509000000000000" pitchFamily="65" charset="-120"/>
                          <a:cs typeface="Arial" panose="020B0604020202020204" pitchFamily="34" charset="0"/>
                        </a:rPr>
                        <a:t>應之</a:t>
                      </a:r>
                      <a:r>
                        <a:rPr lang="en-US" sz="1100" spc="-95" dirty="0">
                          <a:effectLst/>
                          <a:latin typeface="Arial" panose="020B0604020202020204" pitchFamily="34" charset="0"/>
                          <a:ea typeface="標楷體" panose="03000509000000000000" pitchFamily="65" charset="-120"/>
                          <a:cs typeface="Arial" panose="020B0604020202020204" pitchFamily="34" charset="0"/>
                        </a:rPr>
                        <a:t> </a:t>
                      </a:r>
                      <a:r>
                        <a:rPr lang="en-US" sz="1100" dirty="0">
                          <a:effectLst/>
                          <a:latin typeface="Arial" panose="020B0604020202020204" pitchFamily="34" charset="0"/>
                          <a:ea typeface="標楷體" panose="03000509000000000000" pitchFamily="65" charset="-120"/>
                          <a:cs typeface="Arial" panose="020B0604020202020204" pitchFamily="34" charset="0"/>
                        </a:rPr>
                        <a:t>ICD</a:t>
                      </a:r>
                      <a:r>
                        <a:rPr lang="en-US" sz="1100" spc="-290" dirty="0">
                          <a:effectLst/>
                          <a:latin typeface="Arial" panose="020B0604020202020204" pitchFamily="34" charset="0"/>
                          <a:ea typeface="標楷體" panose="03000509000000000000" pitchFamily="65" charset="-120"/>
                          <a:cs typeface="Arial" panose="020B0604020202020204" pitchFamily="34" charset="0"/>
                        </a:rPr>
                        <a:t> </a:t>
                      </a:r>
                      <a:r>
                        <a:rPr lang="en-US" sz="1100" spc="-25" dirty="0" err="1">
                          <a:effectLst/>
                          <a:latin typeface="Arial" panose="020B0604020202020204" pitchFamily="34" charset="0"/>
                          <a:ea typeface="標楷體" panose="03000509000000000000" pitchFamily="65" charset="-120"/>
                          <a:cs typeface="Arial" panose="020B0604020202020204" pitchFamily="34" charset="0"/>
                        </a:rPr>
                        <a:t>代碼</a:t>
                      </a:r>
                      <a:endParaRPr lang="zh-TW" sz="1100" dirty="0">
                        <a:effectLst/>
                        <a:latin typeface="Arial" panose="020B0604020202020204" pitchFamily="34" charset="0"/>
                        <a:ea typeface="標楷體" panose="03000509000000000000" pitchFamily="65" charset="-12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040">
                        <a:spcBef>
                          <a:spcPts val="290"/>
                        </a:spcBef>
                        <a:spcAft>
                          <a:spcPts val="0"/>
                        </a:spcAft>
                      </a:pPr>
                      <a:r>
                        <a:rPr lang="en-US" sz="1100" spc="-140">
                          <a:effectLst/>
                          <a:latin typeface="Arial" panose="020B0604020202020204" pitchFamily="34" charset="0"/>
                          <a:ea typeface="標楷體" panose="03000509000000000000" pitchFamily="65" charset="-120"/>
                          <a:cs typeface="Arial" panose="020B0604020202020204" pitchFamily="34" charset="0"/>
                        </a:rPr>
                        <a:t>換 </a:t>
                      </a:r>
                      <a:r>
                        <a:rPr lang="en-US" sz="1100" spc="-25">
                          <a:effectLst/>
                          <a:latin typeface="Arial" panose="020B0604020202020204" pitchFamily="34" charset="0"/>
                          <a:ea typeface="標楷體" panose="03000509000000000000" pitchFamily="65" charset="-120"/>
                          <a:cs typeface="Arial" panose="020B0604020202020204" pitchFamily="34" charset="0"/>
                        </a:rPr>
                        <a:t>15</a:t>
                      </a:r>
                      <a:endParaRPr lang="zh-TW" sz="1100">
                        <a:effectLst/>
                        <a:latin typeface="Arial" panose="020B0604020202020204" pitchFamily="34" charset="0"/>
                        <a:ea typeface="標楷體" panose="03000509000000000000" pitchFamily="65" charset="-12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5593738"/>
                  </a:ext>
                </a:extLst>
              </a:tr>
              <a:tr h="467705">
                <a:tc>
                  <a:txBody>
                    <a:bodyPr/>
                    <a:lstStyle/>
                    <a:p>
                      <a:pPr marL="278765" marR="59690" indent="-210820">
                        <a:lnSpc>
                          <a:spcPts val="1600"/>
                        </a:lnSpc>
                        <a:spcBef>
                          <a:spcPts val="120"/>
                        </a:spcBef>
                        <a:spcAft>
                          <a:spcPts val="0"/>
                        </a:spcAft>
                      </a:pPr>
                      <a:r>
                        <a:rPr lang="en-US" sz="1100" dirty="0">
                          <a:effectLst/>
                          <a:latin typeface="Arial" panose="020B0604020202020204" pitchFamily="34" charset="0"/>
                          <a:ea typeface="標楷體" panose="03000509000000000000" pitchFamily="65" charset="-120"/>
                          <a:cs typeface="Arial" panose="020B0604020202020204" pitchFamily="34" charset="0"/>
                        </a:rPr>
                        <a:t>12.</a:t>
                      </a:r>
                      <a:r>
                        <a:rPr lang="en-US" sz="1100" spc="-430" dirty="0">
                          <a:effectLst/>
                          <a:latin typeface="Arial" panose="020B0604020202020204" pitchFamily="34" charset="0"/>
                          <a:ea typeface="標楷體" panose="03000509000000000000" pitchFamily="65" charset="-120"/>
                          <a:cs typeface="Arial" panose="020B0604020202020204" pitchFamily="34" charset="0"/>
                        </a:rPr>
                        <a:t> </a:t>
                      </a:r>
                      <a:r>
                        <a:rPr lang="en-US" sz="1100" spc="95" dirty="0" err="1">
                          <a:effectLst/>
                          <a:latin typeface="Arial" panose="020B0604020202020204" pitchFamily="34" charset="0"/>
                          <a:ea typeface="標楷體" panose="03000509000000000000" pitchFamily="65" charset="-120"/>
                          <a:cs typeface="Arial" panose="020B0604020202020204" pitchFamily="34" charset="0"/>
                        </a:rPr>
                        <a:t>重要器官失去功</a:t>
                      </a:r>
                      <a:r>
                        <a:rPr lang="en-US" sz="1100" spc="-10" dirty="0" err="1">
                          <a:effectLst/>
                          <a:latin typeface="Arial" panose="020B0604020202020204" pitchFamily="34" charset="0"/>
                          <a:ea typeface="標楷體" panose="03000509000000000000" pitchFamily="65" charset="-120"/>
                          <a:cs typeface="Arial" panose="020B0604020202020204" pitchFamily="34" charset="0"/>
                        </a:rPr>
                        <a:t>能-呼吸器官</a:t>
                      </a:r>
                      <a:r>
                        <a:rPr lang="en-US" sz="1100" spc="-10" dirty="0">
                          <a:effectLst/>
                          <a:latin typeface="Arial" panose="020B0604020202020204" pitchFamily="34" charset="0"/>
                          <a:ea typeface="標楷體" panose="03000509000000000000" pitchFamily="65" charset="-120"/>
                          <a:cs typeface="Arial" panose="020B0604020202020204" pitchFamily="34" charset="0"/>
                        </a:rPr>
                        <a:t>(</a:t>
                      </a:r>
                      <a:r>
                        <a:rPr lang="en-US" sz="1100" spc="-10" dirty="0" err="1">
                          <a:effectLst/>
                          <a:latin typeface="Arial" panose="020B0604020202020204" pitchFamily="34" charset="0"/>
                          <a:ea typeface="標楷體" panose="03000509000000000000" pitchFamily="65" charset="-120"/>
                          <a:cs typeface="Arial" panose="020B0604020202020204" pitchFamily="34" charset="0"/>
                        </a:rPr>
                        <a:t>重度</a:t>
                      </a:r>
                      <a:r>
                        <a:rPr lang="en-US" sz="1100" spc="-10" dirty="0">
                          <a:effectLst/>
                          <a:latin typeface="Arial" panose="020B0604020202020204" pitchFamily="34" charset="0"/>
                          <a:ea typeface="標楷體" panose="03000509000000000000" pitchFamily="65" charset="-120"/>
                          <a:cs typeface="Arial" panose="020B0604020202020204" pitchFamily="34" charset="0"/>
                        </a:rPr>
                        <a:t>)</a:t>
                      </a:r>
                      <a:endParaRPr lang="zh-TW" sz="1100" dirty="0">
                        <a:effectLst/>
                        <a:latin typeface="Arial" panose="020B0604020202020204" pitchFamily="34" charset="0"/>
                        <a:ea typeface="標楷體" panose="03000509000000000000" pitchFamily="65" charset="-12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60960">
                        <a:lnSpc>
                          <a:spcPts val="1600"/>
                        </a:lnSpc>
                        <a:spcBef>
                          <a:spcPts val="120"/>
                        </a:spcBef>
                        <a:spcAft>
                          <a:spcPts val="0"/>
                        </a:spcAft>
                      </a:pPr>
                      <a:r>
                        <a:rPr lang="zh-TW" sz="1100" spc="-40" dirty="0">
                          <a:effectLst/>
                          <a:latin typeface="Arial" panose="020B0604020202020204" pitchFamily="34" charset="0"/>
                          <a:ea typeface="標楷體" panose="03000509000000000000" pitchFamily="65" charset="-120"/>
                          <a:cs typeface="Arial" panose="020B0604020202020204" pitchFamily="34" charset="0"/>
                        </a:rPr>
                        <a:t>第四類循環、造血、免疫</a:t>
                      </a:r>
                      <a:r>
                        <a:rPr lang="zh-TW" sz="1100" spc="-10" dirty="0">
                          <a:effectLst/>
                          <a:latin typeface="Arial" panose="020B0604020202020204" pitchFamily="34" charset="0"/>
                          <a:ea typeface="標楷體" panose="03000509000000000000" pitchFamily="65" charset="-120"/>
                          <a:cs typeface="Arial" panose="020B0604020202020204" pitchFamily="34" charset="0"/>
                        </a:rPr>
                        <a:t>與呼吸系統構造及其功能</a:t>
                      </a:r>
                      <a:endParaRPr lang="zh-TW" sz="1100" dirty="0">
                        <a:effectLst/>
                        <a:latin typeface="Arial" panose="020B0604020202020204" pitchFamily="34" charset="0"/>
                        <a:ea typeface="標楷體" panose="03000509000000000000" pitchFamily="65" charset="-12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marR="381000">
                        <a:lnSpc>
                          <a:spcPts val="1600"/>
                        </a:lnSpc>
                        <a:spcBef>
                          <a:spcPts val="120"/>
                        </a:spcBef>
                        <a:spcAft>
                          <a:spcPts val="0"/>
                        </a:spcAft>
                      </a:pPr>
                      <a:r>
                        <a:rPr lang="en-US" sz="1100" spc="-20" dirty="0">
                          <a:effectLst/>
                          <a:latin typeface="Arial" panose="020B0604020202020204" pitchFamily="34" charset="0"/>
                          <a:ea typeface="標楷體" panose="03000509000000000000" pitchFamily="65" charset="-120"/>
                          <a:cs typeface="Arial" panose="020B0604020202020204" pitchFamily="34" charset="0"/>
                        </a:rPr>
                        <a:t>b440</a:t>
                      </a:r>
                    </a:p>
                    <a:p>
                      <a:pPr marL="66675" marR="381000">
                        <a:lnSpc>
                          <a:spcPts val="1600"/>
                        </a:lnSpc>
                        <a:spcBef>
                          <a:spcPts val="120"/>
                        </a:spcBef>
                        <a:spcAft>
                          <a:spcPts val="0"/>
                        </a:spcAft>
                      </a:pPr>
                      <a:r>
                        <a:rPr lang="en-US" sz="1100" spc="-20" dirty="0">
                          <a:effectLst/>
                          <a:latin typeface="Arial" panose="020B0604020202020204" pitchFamily="34" charset="0"/>
                          <a:ea typeface="標楷體" panose="03000509000000000000" pitchFamily="65" charset="-120"/>
                          <a:cs typeface="Arial" panose="020B0604020202020204" pitchFamily="34" charset="0"/>
                        </a:rPr>
                        <a:t>s430</a:t>
                      </a:r>
                      <a:endParaRPr lang="zh-TW" sz="1100" dirty="0">
                        <a:effectLst/>
                        <a:latin typeface="Arial" panose="020B0604020202020204" pitchFamily="34" charset="0"/>
                        <a:ea typeface="標楷體" panose="03000509000000000000" pitchFamily="65" charset="-12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040">
                        <a:spcBef>
                          <a:spcPts val="290"/>
                        </a:spcBef>
                        <a:spcAft>
                          <a:spcPts val="0"/>
                        </a:spcAft>
                      </a:pPr>
                      <a:r>
                        <a:rPr lang="en-US" sz="1100">
                          <a:effectLst/>
                          <a:latin typeface="Arial" panose="020B0604020202020204" pitchFamily="34" charset="0"/>
                          <a:ea typeface="標楷體" panose="03000509000000000000" pitchFamily="65" charset="-120"/>
                          <a:cs typeface="Arial" panose="020B0604020202020204" pitchFamily="34" charset="0"/>
                        </a:rPr>
                        <a:t> </a:t>
                      </a:r>
                      <a:endParaRPr lang="zh-TW" sz="1100">
                        <a:effectLst/>
                        <a:latin typeface="Arial" panose="020B0604020202020204" pitchFamily="34" charset="0"/>
                        <a:ea typeface="標楷體" panose="03000509000000000000" pitchFamily="65" charset="-12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040">
                        <a:spcBef>
                          <a:spcPts val="290"/>
                        </a:spcBef>
                        <a:spcAft>
                          <a:spcPts val="0"/>
                        </a:spcAft>
                      </a:pPr>
                      <a:r>
                        <a:rPr lang="en-US" sz="1100">
                          <a:effectLst/>
                          <a:latin typeface="Arial" panose="020B0604020202020204" pitchFamily="34" charset="0"/>
                          <a:ea typeface="標楷體" panose="03000509000000000000" pitchFamily="65" charset="-120"/>
                          <a:cs typeface="Arial" panose="020B0604020202020204" pitchFamily="34" charset="0"/>
                        </a:rPr>
                        <a:t> </a:t>
                      </a:r>
                      <a:endParaRPr lang="zh-TW" sz="1100">
                        <a:effectLst/>
                        <a:latin typeface="Arial" panose="020B0604020202020204" pitchFamily="34" charset="0"/>
                        <a:ea typeface="標楷體" panose="03000509000000000000" pitchFamily="65" charset="-12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0854304"/>
                  </a:ext>
                </a:extLst>
              </a:tr>
              <a:tr h="467705">
                <a:tc>
                  <a:txBody>
                    <a:bodyPr/>
                    <a:lstStyle/>
                    <a:p>
                      <a:pPr marL="278765" marR="59690" indent="-210820">
                        <a:lnSpc>
                          <a:spcPct val="111000"/>
                        </a:lnSpc>
                        <a:spcBef>
                          <a:spcPts val="290"/>
                        </a:spcBef>
                        <a:spcAft>
                          <a:spcPts val="0"/>
                        </a:spcAft>
                      </a:pPr>
                      <a:r>
                        <a:rPr lang="en-US" sz="1100">
                          <a:effectLst/>
                          <a:latin typeface="Arial" panose="020B0604020202020204" pitchFamily="34" charset="0"/>
                          <a:ea typeface="標楷體" panose="03000509000000000000" pitchFamily="65" charset="-120"/>
                          <a:cs typeface="Arial" panose="020B0604020202020204" pitchFamily="34" charset="0"/>
                        </a:rPr>
                        <a:t>13.</a:t>
                      </a:r>
                      <a:r>
                        <a:rPr lang="en-US" sz="1100" spc="-430">
                          <a:effectLst/>
                          <a:latin typeface="Arial" panose="020B0604020202020204" pitchFamily="34" charset="0"/>
                          <a:ea typeface="標楷體" panose="03000509000000000000" pitchFamily="65" charset="-120"/>
                          <a:cs typeface="Arial" panose="020B0604020202020204" pitchFamily="34" charset="0"/>
                        </a:rPr>
                        <a:t> </a:t>
                      </a:r>
                      <a:r>
                        <a:rPr lang="zh-TW" sz="1100" spc="95">
                          <a:effectLst/>
                          <a:latin typeface="Arial" panose="020B0604020202020204" pitchFamily="34" charset="0"/>
                          <a:ea typeface="標楷體" panose="03000509000000000000" pitchFamily="65" charset="-120"/>
                          <a:cs typeface="Arial" panose="020B0604020202020204" pitchFamily="34" charset="0"/>
                        </a:rPr>
                        <a:t>重要器官失去功</a:t>
                      </a:r>
                      <a:r>
                        <a:rPr lang="zh-TW" sz="1100">
                          <a:effectLst/>
                          <a:latin typeface="Arial" panose="020B0604020202020204" pitchFamily="34" charset="0"/>
                          <a:ea typeface="標楷體" panose="03000509000000000000" pitchFamily="65" charset="-120"/>
                          <a:cs typeface="Arial" panose="020B0604020202020204" pitchFamily="34" charset="0"/>
                        </a:rPr>
                        <a:t>能</a:t>
                      </a:r>
                      <a:r>
                        <a:rPr lang="en-US" sz="1100">
                          <a:effectLst/>
                          <a:latin typeface="Arial" panose="020B0604020202020204" pitchFamily="34" charset="0"/>
                          <a:ea typeface="標楷體" panose="03000509000000000000" pitchFamily="65" charset="-120"/>
                          <a:cs typeface="Arial" panose="020B0604020202020204" pitchFamily="34" charset="0"/>
                        </a:rPr>
                        <a:t>-</a:t>
                      </a:r>
                      <a:r>
                        <a:rPr lang="zh-TW" sz="1100">
                          <a:effectLst/>
                          <a:latin typeface="Arial" panose="020B0604020202020204" pitchFamily="34" charset="0"/>
                          <a:ea typeface="標楷體" panose="03000509000000000000" pitchFamily="65" charset="-120"/>
                          <a:cs typeface="Arial" panose="020B0604020202020204" pitchFamily="34" charset="0"/>
                        </a:rPr>
                        <a:t>吞嚥機能（</a:t>
                      </a:r>
                      <a:r>
                        <a:rPr lang="zh-TW" sz="1100" spc="-50">
                          <a:effectLst/>
                          <a:latin typeface="Arial" panose="020B0604020202020204" pitchFamily="34" charset="0"/>
                          <a:ea typeface="標楷體" panose="03000509000000000000" pitchFamily="65" charset="-120"/>
                          <a:cs typeface="Arial" panose="020B0604020202020204" pitchFamily="34" charset="0"/>
                        </a:rPr>
                        <a:t>中</a:t>
                      </a:r>
                      <a:r>
                        <a:rPr lang="zh-TW" sz="1100">
                          <a:effectLst/>
                          <a:latin typeface="Arial" panose="020B0604020202020204" pitchFamily="34" charset="0"/>
                          <a:ea typeface="標楷體" panose="03000509000000000000" pitchFamily="65" charset="-120"/>
                          <a:cs typeface="Arial" panose="020B0604020202020204" pitchFamily="34" charset="0"/>
                        </a:rPr>
                        <a:t>度</a:t>
                      </a:r>
                      <a:r>
                        <a:rPr lang="zh-TW" sz="1100" spc="-50">
                          <a:effectLst/>
                          <a:latin typeface="Arial" panose="020B0604020202020204" pitchFamily="34" charset="0"/>
                          <a:ea typeface="標楷體" panose="03000509000000000000" pitchFamily="65" charset="-120"/>
                          <a:cs typeface="Arial" panose="020B0604020202020204" pitchFamily="34" charset="0"/>
                        </a:rPr>
                        <a:t>）</a:t>
                      </a:r>
                      <a:endParaRPr lang="zh-TW" sz="1100">
                        <a:effectLst/>
                        <a:latin typeface="Arial" panose="020B0604020202020204" pitchFamily="34" charset="0"/>
                        <a:ea typeface="標楷體" panose="03000509000000000000" pitchFamily="65" charset="-12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7945" marR="61595">
                        <a:lnSpc>
                          <a:spcPct val="111000"/>
                        </a:lnSpc>
                        <a:spcBef>
                          <a:spcPts val="290"/>
                        </a:spcBef>
                        <a:spcAft>
                          <a:spcPts val="0"/>
                        </a:spcAft>
                      </a:pPr>
                      <a:r>
                        <a:rPr lang="zh-TW" sz="1100" spc="-40" dirty="0">
                          <a:effectLst/>
                          <a:latin typeface="Arial" panose="020B0604020202020204" pitchFamily="34" charset="0"/>
                          <a:ea typeface="標楷體" panose="03000509000000000000" pitchFamily="65" charset="-120"/>
                          <a:cs typeface="Arial" panose="020B0604020202020204" pitchFamily="34" charset="0"/>
                        </a:rPr>
                        <a:t>第五類消化、新陳代謝與</a:t>
                      </a:r>
                      <a:r>
                        <a:rPr lang="zh-TW" sz="1100" spc="-5" dirty="0">
                          <a:effectLst/>
                          <a:latin typeface="Arial" panose="020B0604020202020204" pitchFamily="34" charset="0"/>
                          <a:ea typeface="標楷體" panose="03000509000000000000" pitchFamily="65" charset="-120"/>
                          <a:cs typeface="Arial" panose="020B0604020202020204" pitchFamily="34" charset="0"/>
                        </a:rPr>
                        <a:t>內分泌系統相關構造及其</a:t>
                      </a:r>
                      <a:r>
                        <a:rPr lang="en-US" sz="1100" spc="-25" dirty="0" err="1">
                          <a:effectLst/>
                          <a:latin typeface="Arial" panose="020B0604020202020204" pitchFamily="34" charset="0"/>
                          <a:ea typeface="標楷體" panose="03000509000000000000" pitchFamily="65" charset="-120"/>
                          <a:cs typeface="Arial" panose="020B0604020202020204" pitchFamily="34" charset="0"/>
                        </a:rPr>
                        <a:t>功能</a:t>
                      </a:r>
                      <a:endParaRPr lang="zh-TW" sz="1100" dirty="0">
                        <a:effectLst/>
                        <a:latin typeface="Arial" panose="020B0604020202020204" pitchFamily="34" charset="0"/>
                        <a:ea typeface="標楷體" panose="03000509000000000000" pitchFamily="65" charset="-12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675">
                        <a:spcBef>
                          <a:spcPts val="290"/>
                        </a:spcBef>
                        <a:spcAft>
                          <a:spcPts val="0"/>
                        </a:spcAft>
                      </a:pPr>
                      <a:r>
                        <a:rPr lang="en-US" sz="1100" spc="-20">
                          <a:effectLst/>
                          <a:latin typeface="Arial" panose="020B0604020202020204" pitchFamily="34" charset="0"/>
                          <a:ea typeface="標楷體" panose="03000509000000000000" pitchFamily="65" charset="-120"/>
                          <a:cs typeface="Arial" panose="020B0604020202020204" pitchFamily="34" charset="0"/>
                        </a:rPr>
                        <a:t>b510</a:t>
                      </a:r>
                      <a:endParaRPr lang="zh-TW" sz="1100">
                        <a:effectLst/>
                        <a:latin typeface="Arial" panose="020B0604020202020204" pitchFamily="34" charset="0"/>
                        <a:ea typeface="標楷體" panose="03000509000000000000" pitchFamily="65" charset="-12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040">
                        <a:spcBef>
                          <a:spcPts val="290"/>
                        </a:spcBef>
                        <a:spcAft>
                          <a:spcPts val="0"/>
                        </a:spcAft>
                      </a:pPr>
                      <a:r>
                        <a:rPr lang="en-US" sz="1100">
                          <a:effectLst/>
                          <a:latin typeface="Arial" panose="020B0604020202020204" pitchFamily="34" charset="0"/>
                          <a:ea typeface="標楷體" panose="03000509000000000000" pitchFamily="65" charset="-120"/>
                          <a:cs typeface="Arial" panose="020B0604020202020204" pitchFamily="34" charset="0"/>
                        </a:rPr>
                        <a:t> </a:t>
                      </a:r>
                      <a:endParaRPr lang="zh-TW" sz="1100">
                        <a:effectLst/>
                        <a:latin typeface="Arial" panose="020B0604020202020204" pitchFamily="34" charset="0"/>
                        <a:ea typeface="標楷體" panose="03000509000000000000" pitchFamily="65" charset="-12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6040">
                        <a:spcBef>
                          <a:spcPts val="290"/>
                        </a:spcBef>
                        <a:spcAft>
                          <a:spcPts val="0"/>
                        </a:spcAft>
                      </a:pPr>
                      <a:r>
                        <a:rPr lang="en-US" sz="1100">
                          <a:effectLst/>
                          <a:latin typeface="Arial" panose="020B0604020202020204" pitchFamily="34" charset="0"/>
                          <a:ea typeface="標楷體" panose="03000509000000000000" pitchFamily="65" charset="-120"/>
                          <a:cs typeface="Arial" panose="020B0604020202020204" pitchFamily="34" charset="0"/>
                        </a:rPr>
                        <a:t> </a:t>
                      </a:r>
                      <a:endParaRPr lang="zh-TW" sz="1100">
                        <a:effectLst/>
                        <a:latin typeface="Arial" panose="020B0604020202020204" pitchFamily="34" charset="0"/>
                        <a:ea typeface="標楷體" panose="03000509000000000000" pitchFamily="65" charset="-12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8924054"/>
                  </a:ext>
                </a:extLst>
              </a:tr>
              <a:tr h="927386">
                <a:tc gridSpan="5">
                  <a:txBody>
                    <a:bodyPr/>
                    <a:lstStyle/>
                    <a:p>
                      <a:pPr marL="68580">
                        <a:lnSpc>
                          <a:spcPts val="1100"/>
                        </a:lnSpc>
                        <a:spcBef>
                          <a:spcPts val="290"/>
                        </a:spcBef>
                        <a:spcAft>
                          <a:spcPts val="0"/>
                        </a:spcAft>
                      </a:pPr>
                      <a:r>
                        <a:rPr lang="en-US" sz="1100" spc="-20" dirty="0" err="1">
                          <a:effectLst/>
                          <a:latin typeface="Arial" panose="020B0604020202020204" pitchFamily="34" charset="0"/>
                          <a:ea typeface="標楷體" panose="03000509000000000000" pitchFamily="65" charset="-120"/>
                          <a:cs typeface="Arial" panose="020B0604020202020204" pitchFamily="34" charset="0"/>
                        </a:rPr>
                        <a:t>備註</a:t>
                      </a:r>
                      <a:r>
                        <a:rPr lang="en-US" sz="1100" spc="-20" dirty="0">
                          <a:effectLst/>
                          <a:latin typeface="Arial" panose="020B0604020202020204" pitchFamily="34" charset="0"/>
                          <a:ea typeface="標楷體" panose="03000509000000000000" pitchFamily="65" charset="-120"/>
                          <a:cs typeface="Arial" panose="020B0604020202020204" pitchFamily="34" charset="0"/>
                        </a:rPr>
                        <a:t>：</a:t>
                      </a:r>
                      <a:endParaRPr lang="zh-TW" sz="1100" dirty="0">
                        <a:effectLst/>
                        <a:latin typeface="Arial" panose="020B0604020202020204" pitchFamily="34" charset="0"/>
                        <a:ea typeface="標楷體" panose="03000509000000000000" pitchFamily="65" charset="-120"/>
                        <a:cs typeface="Arial" panose="020B0604020202020204" pitchFamily="34" charset="0"/>
                      </a:endParaRPr>
                    </a:p>
                    <a:p>
                      <a:pPr marL="342900" marR="59690" lvl="0" indent="-166688" algn="just">
                        <a:lnSpc>
                          <a:spcPts val="1100"/>
                        </a:lnSpc>
                        <a:spcBef>
                          <a:spcPts val="290"/>
                        </a:spcBef>
                        <a:spcAft>
                          <a:spcPts val="0"/>
                        </a:spcAft>
                        <a:buSzPts val="1100"/>
                        <a:buFont typeface="細明體_HKSCS" panose="02020500000000000000" pitchFamily="18" charset="-120"/>
                        <a:buAutoNum type="arabicPeriod"/>
                        <a:tabLst>
                          <a:tab pos="176213" algn="l"/>
                        </a:tabLst>
                      </a:pPr>
                      <a:r>
                        <a:rPr lang="zh-TW" sz="1100" b="0" spc="-40" dirty="0">
                          <a:effectLst/>
                          <a:latin typeface="Arial" panose="020B0604020202020204" pitchFamily="34" charset="0"/>
                          <a:ea typeface="標楷體" panose="03000509000000000000" pitchFamily="65" charset="-120"/>
                          <a:cs typeface="Arial" panose="020B0604020202020204" pitchFamily="34" charset="0"/>
                        </a:rPr>
                        <a:t>除項目 </a:t>
                      </a:r>
                      <a:r>
                        <a:rPr lang="en-US" sz="1100" b="0" spc="-10" dirty="0">
                          <a:effectLst/>
                          <a:latin typeface="Arial" panose="020B0604020202020204" pitchFamily="34" charset="0"/>
                          <a:ea typeface="標楷體" panose="03000509000000000000" pitchFamily="65" charset="-120"/>
                          <a:cs typeface="Arial" panose="020B0604020202020204" pitchFamily="34" charset="0"/>
                        </a:rPr>
                        <a:t>4</a:t>
                      </a:r>
                      <a:r>
                        <a:rPr lang="en-US" sz="1100" b="0" spc="-120" dirty="0">
                          <a:effectLst/>
                          <a:latin typeface="Arial" panose="020B0604020202020204" pitchFamily="34" charset="0"/>
                          <a:ea typeface="標楷體" panose="03000509000000000000" pitchFamily="65" charset="-120"/>
                          <a:cs typeface="Arial" panose="020B0604020202020204" pitchFamily="34" charset="0"/>
                        </a:rPr>
                        <a:t> </a:t>
                      </a:r>
                      <a:r>
                        <a:rPr lang="zh-TW" sz="1100" b="0" spc="-20" dirty="0">
                          <a:effectLst/>
                          <a:latin typeface="Arial" panose="020B0604020202020204" pitchFamily="34" charset="0"/>
                          <a:ea typeface="標楷體" panose="03000509000000000000" pitchFamily="65" charset="-120"/>
                          <a:cs typeface="Arial" panose="020B0604020202020204" pitchFamily="34" charset="0"/>
                        </a:rPr>
                        <a:t>失智症之障礙等級為輕度以上，項目 </a:t>
                      </a:r>
                      <a:r>
                        <a:rPr lang="en-US" sz="1100" b="0" spc="-10" dirty="0">
                          <a:effectLst/>
                          <a:latin typeface="Arial" panose="020B0604020202020204" pitchFamily="34" charset="0"/>
                          <a:ea typeface="標楷體" panose="03000509000000000000" pitchFamily="65" charset="-120"/>
                          <a:cs typeface="Arial" panose="020B0604020202020204" pitchFamily="34" charset="0"/>
                        </a:rPr>
                        <a:t>13</a:t>
                      </a:r>
                      <a:r>
                        <a:rPr lang="en-US" sz="1100" b="0" spc="-120" dirty="0">
                          <a:effectLst/>
                          <a:latin typeface="Arial" panose="020B0604020202020204" pitchFamily="34" charset="0"/>
                          <a:ea typeface="標楷體" panose="03000509000000000000" pitchFamily="65" charset="-120"/>
                          <a:cs typeface="Arial" panose="020B0604020202020204" pitchFamily="34" charset="0"/>
                        </a:rPr>
                        <a:t> </a:t>
                      </a:r>
                      <a:r>
                        <a:rPr lang="zh-TW" sz="1100" b="0" spc="-10" dirty="0">
                          <a:effectLst/>
                          <a:latin typeface="Arial" panose="020B0604020202020204" pitchFamily="34" charset="0"/>
                          <a:ea typeface="標楷體" panose="03000509000000000000" pitchFamily="65" charset="-120"/>
                          <a:cs typeface="Arial" panose="020B0604020202020204" pitchFamily="34" charset="0"/>
                        </a:rPr>
                        <a:t>重要器官失去功能</a:t>
                      </a:r>
                      <a:r>
                        <a:rPr lang="en-US" sz="1100" b="0" spc="-10" dirty="0">
                          <a:effectLst/>
                          <a:latin typeface="Arial" panose="020B0604020202020204" pitchFamily="34" charset="0"/>
                          <a:ea typeface="標楷體" panose="03000509000000000000" pitchFamily="65" charset="-120"/>
                          <a:cs typeface="Arial" panose="020B0604020202020204" pitchFamily="34" charset="0"/>
                        </a:rPr>
                        <a:t>-</a:t>
                      </a:r>
                      <a:r>
                        <a:rPr lang="zh-TW" sz="1100" b="0" spc="-10" dirty="0">
                          <a:effectLst/>
                          <a:latin typeface="Arial" panose="020B0604020202020204" pitchFamily="34" charset="0"/>
                          <a:ea typeface="標楷體" panose="03000509000000000000" pitchFamily="65" charset="-120"/>
                          <a:cs typeface="Arial" panose="020B0604020202020204" pitchFamily="34" charset="0"/>
                        </a:rPr>
                        <a:t>吞嚥機能之障礙等</a:t>
                      </a:r>
                      <a:r>
                        <a:rPr lang="zh-TW" sz="1100" b="0" spc="-45" dirty="0">
                          <a:effectLst/>
                          <a:latin typeface="Arial" panose="020B0604020202020204" pitchFamily="34" charset="0"/>
                          <a:ea typeface="標楷體" panose="03000509000000000000" pitchFamily="65" charset="-120"/>
                          <a:cs typeface="Arial" panose="020B0604020202020204" pitchFamily="34" charset="0"/>
                        </a:rPr>
                        <a:t>級為中度外，其餘項目依「外國人從事就業服務法第四十六條第一項第八款至第十一款工</a:t>
                      </a:r>
                      <a:r>
                        <a:rPr lang="zh-TW" sz="1100" b="0" spc="-15" dirty="0">
                          <a:effectLst/>
                          <a:latin typeface="Arial" panose="020B0604020202020204" pitchFamily="34" charset="0"/>
                          <a:ea typeface="標楷體" panose="03000509000000000000" pitchFamily="65" charset="-120"/>
                          <a:cs typeface="Arial" panose="020B0604020202020204" pitchFamily="34" charset="0"/>
                        </a:rPr>
                        <a:t>作資格及審查標準」第 </a:t>
                      </a:r>
                      <a:r>
                        <a:rPr lang="en-US" sz="1100" b="0" spc="0" dirty="0">
                          <a:effectLst/>
                          <a:latin typeface="Arial" panose="020B0604020202020204" pitchFamily="34" charset="0"/>
                          <a:ea typeface="標楷體" panose="03000509000000000000" pitchFamily="65" charset="-120"/>
                          <a:cs typeface="Arial" panose="020B0604020202020204" pitchFamily="34" charset="0"/>
                        </a:rPr>
                        <a:t>18</a:t>
                      </a:r>
                      <a:r>
                        <a:rPr lang="en-US" sz="1100" b="0" spc="-140" dirty="0">
                          <a:effectLst/>
                          <a:latin typeface="Arial" panose="020B0604020202020204" pitchFamily="34" charset="0"/>
                          <a:ea typeface="標楷體" panose="03000509000000000000" pitchFamily="65" charset="-120"/>
                          <a:cs typeface="Arial" panose="020B0604020202020204" pitchFamily="34" charset="0"/>
                        </a:rPr>
                        <a:t> </a:t>
                      </a:r>
                      <a:r>
                        <a:rPr lang="zh-TW" sz="1100" b="0" spc="-50" dirty="0">
                          <a:effectLst/>
                          <a:latin typeface="Arial" panose="020B0604020202020204" pitchFamily="34" charset="0"/>
                          <a:ea typeface="標楷體" panose="03000509000000000000" pitchFamily="65" charset="-120"/>
                          <a:cs typeface="Arial" panose="020B0604020202020204" pitchFamily="34" charset="0"/>
                        </a:rPr>
                        <a:t>條第 </a:t>
                      </a:r>
                      <a:r>
                        <a:rPr lang="en-US" sz="1100" b="0" spc="0" dirty="0">
                          <a:effectLst/>
                          <a:latin typeface="Arial" panose="020B0604020202020204" pitchFamily="34" charset="0"/>
                          <a:ea typeface="標楷體" panose="03000509000000000000" pitchFamily="65" charset="-120"/>
                          <a:cs typeface="Arial" panose="020B0604020202020204" pitchFamily="34" charset="0"/>
                        </a:rPr>
                        <a:t>1</a:t>
                      </a:r>
                      <a:r>
                        <a:rPr lang="en-US" sz="1100" b="0" spc="-160" dirty="0">
                          <a:effectLst/>
                          <a:latin typeface="Arial" panose="020B0604020202020204" pitchFamily="34" charset="0"/>
                          <a:ea typeface="標楷體" panose="03000509000000000000" pitchFamily="65" charset="-120"/>
                          <a:cs typeface="Arial" panose="020B0604020202020204" pitchFamily="34" charset="0"/>
                        </a:rPr>
                        <a:t> </a:t>
                      </a:r>
                      <a:r>
                        <a:rPr lang="zh-TW" sz="1100" b="0" spc="-50" dirty="0">
                          <a:effectLst/>
                          <a:latin typeface="Arial" panose="020B0604020202020204" pitchFamily="34" charset="0"/>
                          <a:ea typeface="標楷體" panose="03000509000000000000" pitchFamily="65" charset="-120"/>
                          <a:cs typeface="Arial" panose="020B0604020202020204" pitchFamily="34" charset="0"/>
                        </a:rPr>
                        <a:t>項第 </a:t>
                      </a:r>
                      <a:r>
                        <a:rPr lang="en-US" sz="1100" b="0" spc="0" dirty="0">
                          <a:effectLst/>
                          <a:latin typeface="Arial" panose="020B0604020202020204" pitchFamily="34" charset="0"/>
                          <a:ea typeface="標楷體" panose="03000509000000000000" pitchFamily="65" charset="-120"/>
                          <a:cs typeface="Arial" panose="020B0604020202020204" pitchFamily="34" charset="0"/>
                        </a:rPr>
                        <a:t>1</a:t>
                      </a:r>
                      <a:r>
                        <a:rPr lang="en-US" sz="1100" b="0" spc="-160" dirty="0">
                          <a:effectLst/>
                          <a:latin typeface="Arial" panose="020B0604020202020204" pitchFamily="34" charset="0"/>
                          <a:ea typeface="標楷體" panose="03000509000000000000" pitchFamily="65" charset="-120"/>
                          <a:cs typeface="Arial" panose="020B0604020202020204" pitchFamily="34" charset="0"/>
                        </a:rPr>
                        <a:t> </a:t>
                      </a:r>
                      <a:r>
                        <a:rPr lang="zh-TW" sz="1100" b="0" spc="0" dirty="0">
                          <a:effectLst/>
                          <a:latin typeface="Arial" panose="020B0604020202020204" pitchFamily="34" charset="0"/>
                          <a:ea typeface="標楷體" panose="03000509000000000000" pitchFamily="65" charset="-120"/>
                          <a:cs typeface="Arial" panose="020B0604020202020204" pitchFamily="34" charset="0"/>
                        </a:rPr>
                        <a:t>款規定，障礙等級為重度以上。</a:t>
                      </a:r>
                    </a:p>
                    <a:p>
                      <a:pPr marL="342900" marR="59690" lvl="0" indent="-166688" algn="just">
                        <a:lnSpc>
                          <a:spcPts val="1100"/>
                        </a:lnSpc>
                        <a:spcBef>
                          <a:spcPts val="290"/>
                        </a:spcBef>
                        <a:spcAft>
                          <a:spcPts val="0"/>
                        </a:spcAft>
                        <a:buSzPts val="1100"/>
                        <a:buFont typeface="細明體_HKSCS" panose="02020500000000000000" pitchFamily="18" charset="-120"/>
                        <a:buAutoNum type="arabicPeriod"/>
                        <a:tabLst>
                          <a:tab pos="315595" algn="l"/>
                        </a:tabLst>
                      </a:pPr>
                      <a:r>
                        <a:rPr lang="zh-TW" sz="1100" b="0" spc="-10" dirty="0">
                          <a:effectLst/>
                          <a:latin typeface="Arial" panose="020B0604020202020204" pitchFamily="34" charset="0"/>
                          <a:ea typeface="標楷體" panose="03000509000000000000" pitchFamily="65" charset="-120"/>
                          <a:cs typeface="Arial" panose="020B0604020202020204" pitchFamily="34" charset="0"/>
                        </a:rPr>
                        <a:t>「鑑定向度」欄位與「</a:t>
                      </a:r>
                      <a:r>
                        <a:rPr lang="en-US" sz="1100" b="0" spc="-10" dirty="0">
                          <a:effectLst/>
                          <a:latin typeface="Arial" panose="020B0604020202020204" pitchFamily="34" charset="0"/>
                          <a:ea typeface="標楷體" panose="03000509000000000000" pitchFamily="65" charset="-120"/>
                          <a:cs typeface="Arial" panose="020B0604020202020204" pitchFamily="34" charset="0"/>
                        </a:rPr>
                        <a:t>ICD</a:t>
                      </a:r>
                      <a:r>
                        <a:rPr lang="en-US" sz="1100" b="0" spc="-120" dirty="0">
                          <a:effectLst/>
                          <a:latin typeface="Arial" panose="020B0604020202020204" pitchFamily="34" charset="0"/>
                          <a:ea typeface="標楷體" panose="03000509000000000000" pitchFamily="65" charset="-120"/>
                          <a:cs typeface="Arial" panose="020B0604020202020204" pitchFamily="34" charset="0"/>
                        </a:rPr>
                        <a:t> </a:t>
                      </a:r>
                      <a:r>
                        <a:rPr lang="zh-TW" sz="1100" b="0" spc="-15" dirty="0">
                          <a:effectLst/>
                          <a:latin typeface="Arial" panose="020B0604020202020204" pitchFamily="34" charset="0"/>
                          <a:ea typeface="標楷體" panose="03000509000000000000" pitchFamily="65" charset="-120"/>
                          <a:cs typeface="Arial" panose="020B0604020202020204" pitchFamily="34" charset="0"/>
                        </a:rPr>
                        <a:t>代碼」欄位均列有者，兩者均需符合。</a:t>
                      </a:r>
                      <a:endParaRPr lang="zh-TW" sz="1100" b="0" spc="0" dirty="0">
                        <a:effectLst/>
                        <a:latin typeface="Arial" panose="020B0604020202020204" pitchFamily="34" charset="0"/>
                        <a:ea typeface="標楷體" panose="03000509000000000000" pitchFamily="65" charset="-120"/>
                        <a:cs typeface="Arial" panose="020B0604020202020204" pitchFamily="34" charset="0"/>
                      </a:endParaRPr>
                    </a:p>
                    <a:p>
                      <a:pPr marL="342900" marR="59690" lvl="0" indent="-166688" algn="just">
                        <a:lnSpc>
                          <a:spcPts val="1100"/>
                        </a:lnSpc>
                        <a:spcBef>
                          <a:spcPts val="290"/>
                        </a:spcBef>
                        <a:spcAft>
                          <a:spcPts val="0"/>
                        </a:spcAft>
                        <a:buSzPts val="1100"/>
                        <a:buFont typeface="細明體_HKSCS" panose="02020500000000000000" pitchFamily="18" charset="-120"/>
                        <a:buAutoNum type="arabicPeriod"/>
                        <a:tabLst>
                          <a:tab pos="315595" algn="l"/>
                        </a:tabLst>
                      </a:pPr>
                      <a:r>
                        <a:rPr lang="zh-TW" sz="1100" b="0" spc="-60" dirty="0">
                          <a:effectLst/>
                          <a:latin typeface="Arial" panose="020B0604020202020204" pitchFamily="34" charset="0"/>
                          <a:ea typeface="標楷體" panose="03000509000000000000" pitchFamily="65" charset="-120"/>
                          <a:cs typeface="Arial" panose="020B0604020202020204" pitchFamily="34" charset="0"/>
                        </a:rPr>
                        <a:t>上述項目</a:t>
                      </a:r>
                      <a:r>
                        <a:rPr lang="zh-TW" sz="1100" b="0" spc="-20" dirty="0">
                          <a:effectLst/>
                          <a:latin typeface="Arial" panose="020B0604020202020204" pitchFamily="34" charset="0"/>
                          <a:ea typeface="標楷體" panose="03000509000000000000" pitchFamily="65" charset="-120"/>
                          <a:cs typeface="Arial" panose="020B0604020202020204" pitchFamily="34" charset="0"/>
                        </a:rPr>
                        <a:t>倘若已符合「身心障礙證明註記」欄位資格，</a:t>
                      </a:r>
                      <a:r>
                        <a:rPr lang="zh-TW" sz="1100" b="0" spc="0" dirty="0">
                          <a:effectLst/>
                          <a:latin typeface="Arial" panose="020B0604020202020204" pitchFamily="34" charset="0"/>
                          <a:ea typeface="標楷體" panose="03000509000000000000" pitchFamily="65" charset="-120"/>
                          <a:cs typeface="Arial" panose="020B0604020202020204" pitchFamily="34" charset="0"/>
                        </a:rPr>
                        <a:t>則毋須符合「鑑定向度」或「</a:t>
                      </a:r>
                      <a:r>
                        <a:rPr lang="en-US" sz="1100" b="0" spc="0" dirty="0">
                          <a:effectLst/>
                          <a:latin typeface="Arial" panose="020B0604020202020204" pitchFamily="34" charset="0"/>
                          <a:ea typeface="標楷體" panose="03000509000000000000" pitchFamily="65" charset="-120"/>
                          <a:cs typeface="Arial" panose="020B0604020202020204" pitchFamily="34" charset="0"/>
                        </a:rPr>
                        <a:t>ICD</a:t>
                      </a:r>
                      <a:r>
                        <a:rPr lang="en-US" sz="1100" b="0" spc="-235" dirty="0">
                          <a:effectLst/>
                          <a:latin typeface="Arial" panose="020B0604020202020204" pitchFamily="34" charset="0"/>
                          <a:ea typeface="標楷體" panose="03000509000000000000" pitchFamily="65" charset="-120"/>
                          <a:cs typeface="Arial" panose="020B0604020202020204" pitchFamily="34" charset="0"/>
                        </a:rPr>
                        <a:t> </a:t>
                      </a:r>
                      <a:r>
                        <a:rPr lang="zh-TW" sz="1100" b="0" spc="0" dirty="0">
                          <a:effectLst/>
                          <a:latin typeface="Arial" panose="020B0604020202020204" pitchFamily="34" charset="0"/>
                          <a:ea typeface="標楷體" panose="03000509000000000000" pitchFamily="65" charset="-120"/>
                          <a:cs typeface="Arial" panose="020B0604020202020204" pitchFamily="34" charset="0"/>
                        </a:rPr>
                        <a:t>代碼」等欄位。</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118758879"/>
                  </a:ext>
                </a:extLst>
              </a:tr>
            </a:tbl>
          </a:graphicData>
        </a:graphic>
      </p:graphicFrame>
    </p:spTree>
    <p:extLst>
      <p:ext uri="{BB962C8B-B14F-4D97-AF65-F5344CB8AC3E}">
        <p14:creationId xmlns:p14="http://schemas.microsoft.com/office/powerpoint/2010/main" val="96516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4167" y="558130"/>
            <a:ext cx="8934908" cy="648370"/>
          </a:xfrm>
        </p:spPr>
        <p:txBody>
          <a:bodyPr/>
          <a:lstStyle/>
          <a:p>
            <a:r>
              <a:rPr lang="zh-TW" altLang="en-US" dirty="0"/>
              <a:t>雇主申請重新招募免評條件</a:t>
            </a:r>
            <a:r>
              <a:rPr lang="en-US" altLang="zh-TW" sz="2400" dirty="0"/>
              <a:t>-1</a:t>
            </a:r>
            <a:br>
              <a:rPr lang="zh-TW" altLang="en-US" dirty="0"/>
            </a:br>
            <a:endParaRPr lang="zh-TW" altLang="en-US" dirty="0"/>
          </a:p>
        </p:txBody>
      </p:sp>
      <p:sp>
        <p:nvSpPr>
          <p:cNvPr id="3" name="內容版面配置區 2"/>
          <p:cNvSpPr>
            <a:spLocks noGrp="1"/>
          </p:cNvSpPr>
          <p:nvPr>
            <p:ph idx="1"/>
          </p:nvPr>
        </p:nvSpPr>
        <p:spPr>
          <a:xfrm>
            <a:off x="526821" y="1916832"/>
            <a:ext cx="8582254" cy="3600400"/>
          </a:xfrm>
        </p:spPr>
        <p:txBody>
          <a:bodyPr/>
          <a:lstStyle/>
          <a:p>
            <a:pPr marL="180975" indent="-180975">
              <a:buFont typeface="Arial" panose="020B0604020202020204" pitchFamily="34" charset="0"/>
              <a:buChar char="•"/>
            </a:pPr>
            <a:r>
              <a:rPr lang="zh-TW" altLang="en-US" sz="2400" dirty="0">
                <a:latin typeface="Arial" panose="020B0604020202020204" pitchFamily="34" charset="0"/>
                <a:ea typeface="標楷體" panose="03000509000000000000" pitchFamily="65" charset="-120"/>
                <a:cs typeface="Arial" panose="020B0604020202020204" pitchFamily="34" charset="0"/>
              </a:rPr>
              <a:t>年齡滿</a:t>
            </a:r>
            <a:r>
              <a:rPr lang="en-US" altLang="zh-TW" sz="2400" u="sng" dirty="0">
                <a:latin typeface="Arial" panose="020B0604020202020204" pitchFamily="34" charset="0"/>
                <a:ea typeface="標楷體" panose="03000509000000000000" pitchFamily="65" charset="-120"/>
                <a:cs typeface="Arial" panose="020B0604020202020204" pitchFamily="34" charset="0"/>
              </a:rPr>
              <a:t>75</a:t>
            </a:r>
            <a:r>
              <a:rPr lang="zh-TW" altLang="en-US" sz="2400" u="sng" dirty="0">
                <a:latin typeface="Arial" panose="020B0604020202020204" pitchFamily="34" charset="0"/>
                <a:ea typeface="標楷體" panose="03000509000000000000" pitchFamily="65" charset="-120"/>
                <a:cs typeface="Arial" panose="020B0604020202020204" pitchFamily="34" charset="0"/>
              </a:rPr>
              <a:t>歲</a:t>
            </a:r>
            <a:r>
              <a:rPr lang="zh-TW" altLang="en-US" sz="2400" dirty="0">
                <a:latin typeface="Arial" panose="020B0604020202020204" pitchFamily="34" charset="0"/>
                <a:ea typeface="標楷體" panose="03000509000000000000" pitchFamily="65" charset="-120"/>
                <a:cs typeface="Arial" panose="020B0604020202020204" pitchFamily="34" charset="0"/>
              </a:rPr>
              <a:t>以上，經雇主申請重新招募外籍看護工者。</a:t>
            </a:r>
            <a:endParaRPr lang="en-US" altLang="zh-TW" sz="2400" dirty="0">
              <a:latin typeface="Arial" panose="020B0604020202020204" pitchFamily="34" charset="0"/>
              <a:ea typeface="標楷體" panose="03000509000000000000" pitchFamily="65" charset="-120"/>
              <a:cs typeface="Arial" panose="020B0604020202020204" pitchFamily="34" charset="0"/>
            </a:endParaRPr>
          </a:p>
          <a:p>
            <a:pPr marL="180975" indent="-180975">
              <a:buFont typeface="Arial" panose="020B0604020202020204" pitchFamily="34" charset="0"/>
              <a:buChar char="•"/>
            </a:pPr>
            <a:endParaRPr lang="en-US" altLang="zh-TW" sz="2400" dirty="0">
              <a:latin typeface="Arial" panose="020B0604020202020204" pitchFamily="34" charset="0"/>
              <a:ea typeface="標楷體" panose="03000509000000000000" pitchFamily="65" charset="-120"/>
              <a:cs typeface="Arial" panose="020B0604020202020204" pitchFamily="34" charset="0"/>
            </a:endParaRPr>
          </a:p>
          <a:p>
            <a:pPr marL="180975" indent="-180975">
              <a:buFont typeface="Arial" panose="020B0604020202020204" pitchFamily="34" charset="0"/>
              <a:buChar char="•"/>
            </a:pPr>
            <a:r>
              <a:rPr lang="zh-TW" altLang="en-US" sz="2400" u="sng" dirty="0">
                <a:latin typeface="Arial" panose="020B0604020202020204" pitchFamily="34" charset="0"/>
                <a:ea typeface="標楷體" panose="03000509000000000000" pitchFamily="65" charset="-120"/>
                <a:cs typeface="Arial" panose="020B0604020202020204" pitchFamily="34" charset="0"/>
              </a:rPr>
              <a:t>取得身心障礙證明，且依身心障礙者權益保障法第</a:t>
            </a:r>
            <a:r>
              <a:rPr lang="en-US" altLang="zh-TW" sz="2400" u="sng" dirty="0">
                <a:latin typeface="Arial" panose="020B0604020202020204" pitchFamily="34" charset="0"/>
                <a:ea typeface="標楷體" panose="03000509000000000000" pitchFamily="65" charset="-120"/>
                <a:cs typeface="Arial" panose="020B0604020202020204" pitchFamily="34" charset="0"/>
              </a:rPr>
              <a:t>6</a:t>
            </a:r>
            <a:r>
              <a:rPr lang="zh-TW" altLang="en-US" sz="2400" u="sng" dirty="0">
                <a:latin typeface="Arial" panose="020B0604020202020204" pitchFamily="34" charset="0"/>
                <a:ea typeface="標楷體" panose="03000509000000000000" pitchFamily="65" charset="-120"/>
                <a:cs typeface="Arial" panose="020B0604020202020204" pitchFamily="34" charset="0"/>
              </a:rPr>
              <a:t>條及第</a:t>
            </a:r>
            <a:r>
              <a:rPr lang="en-US" altLang="zh-TW" sz="2400" u="sng" dirty="0">
                <a:latin typeface="Arial" panose="020B0604020202020204" pitchFamily="34" charset="0"/>
                <a:ea typeface="標楷體" panose="03000509000000000000" pitchFamily="65" charset="-120"/>
                <a:cs typeface="Arial" panose="020B0604020202020204" pitchFamily="34" charset="0"/>
              </a:rPr>
              <a:t>14</a:t>
            </a:r>
            <a:r>
              <a:rPr lang="zh-TW" altLang="en-US" sz="2400" u="sng" dirty="0">
                <a:latin typeface="Arial" panose="020B0604020202020204" pitchFamily="34" charset="0"/>
                <a:ea typeface="標楷體" panose="03000509000000000000" pitchFamily="65" charset="-120"/>
                <a:cs typeface="Arial" panose="020B0604020202020204" pitchFamily="34" charset="0"/>
              </a:rPr>
              <a:t>條規定，免重新鑑定，經雇主申請重新招募外籍看護工或曾聘僱外籍看護工現申請聘僱中階技術家庭看護工者</a:t>
            </a:r>
            <a:r>
              <a:rPr lang="zh-TW" altLang="en-US" sz="2400" dirty="0">
                <a:latin typeface="Arial" panose="020B0604020202020204" pitchFamily="34" charset="0"/>
                <a:ea typeface="標楷體" panose="03000509000000000000" pitchFamily="65" charset="-120"/>
                <a:cs typeface="Arial" panose="020B0604020202020204" pitchFamily="34" charset="0"/>
              </a:rPr>
              <a:t>。</a:t>
            </a:r>
            <a:endParaRPr lang="en-US" altLang="zh-TW" sz="2400" dirty="0">
              <a:latin typeface="Arial" panose="020B0604020202020204" pitchFamily="34" charset="0"/>
              <a:ea typeface="標楷體" panose="03000509000000000000" pitchFamily="65" charset="-120"/>
              <a:cs typeface="Arial" panose="020B0604020202020204" pitchFamily="34" charset="0"/>
            </a:endParaRPr>
          </a:p>
          <a:p>
            <a:pPr marL="180975" indent="-180975">
              <a:buFont typeface="Arial" panose="020B0604020202020204" pitchFamily="34" charset="0"/>
              <a:buChar char="•"/>
            </a:pPr>
            <a:endParaRPr lang="en-US" altLang="zh-TW" sz="2400" dirty="0">
              <a:latin typeface="Arial" panose="020B0604020202020204" pitchFamily="34" charset="0"/>
              <a:ea typeface="標楷體" panose="03000509000000000000" pitchFamily="65" charset="-120"/>
              <a:cs typeface="Arial" panose="020B0604020202020204" pitchFamily="34" charset="0"/>
            </a:endParaRPr>
          </a:p>
          <a:p>
            <a:pPr marL="180975" indent="-180975">
              <a:buFont typeface="Arial" panose="020B0604020202020204" pitchFamily="34" charset="0"/>
              <a:buChar char="•"/>
            </a:pPr>
            <a:r>
              <a:rPr lang="zh-TW" altLang="en-US" sz="2400" u="sng" dirty="0">
                <a:latin typeface="Arial" panose="020B0604020202020204" pitchFamily="34" charset="0"/>
                <a:ea typeface="標楷體" panose="03000509000000000000" pitchFamily="65" charset="-120"/>
                <a:cs typeface="Arial" panose="020B0604020202020204" pitchFamily="34" charset="0"/>
              </a:rPr>
              <a:t>曾經醫療機構專業評估認定</a:t>
            </a:r>
            <a:r>
              <a:rPr lang="zh-TW" altLang="en-US" sz="2400" dirty="0">
                <a:latin typeface="Arial" panose="020B0604020202020204" pitchFamily="34" charset="0"/>
                <a:ea typeface="標楷體" panose="03000509000000000000" pitchFamily="65" charset="-120"/>
                <a:cs typeface="Arial" panose="020B0604020202020204" pitchFamily="34" charset="0"/>
              </a:rPr>
              <a:t>有全日照顧需要，且為腦性麻痺明顯生活功能不良、脊髓損傷導致明顯生活功能受損或截肢併明顯生活功能受損等病症，經雇主申請重新招募外籍看護工</a:t>
            </a:r>
            <a:r>
              <a:rPr lang="zh-TW" altLang="en-US" sz="2400" u="sng" dirty="0">
                <a:latin typeface="Arial" panose="020B0604020202020204" pitchFamily="34" charset="0"/>
                <a:ea typeface="標楷體" panose="03000509000000000000" pitchFamily="65" charset="-120"/>
                <a:cs typeface="Arial" panose="020B0604020202020204" pitchFamily="34" charset="0"/>
              </a:rPr>
              <a:t>或曾聘僱外籍看護工現申請聘僱中階技術家庭看護工者</a:t>
            </a:r>
            <a:r>
              <a:rPr lang="zh-TW" altLang="en-US" sz="2400" dirty="0">
                <a:latin typeface="Arial" panose="020B0604020202020204" pitchFamily="34" charset="0"/>
                <a:ea typeface="標楷體" panose="03000509000000000000" pitchFamily="65" charset="-120"/>
                <a:cs typeface="Arial" panose="020B0604020202020204" pitchFamily="34" charset="0"/>
              </a:rPr>
              <a:t>。</a:t>
            </a:r>
          </a:p>
          <a:p>
            <a:pPr marL="0" indent="0">
              <a:lnSpc>
                <a:spcPts val="2600"/>
              </a:lnSpc>
              <a:buNone/>
            </a:pPr>
            <a:endParaRPr lang="en-US" altLang="zh-TW" sz="2400" dirty="0">
              <a:latin typeface="Arial" panose="020B0604020202020204" pitchFamily="34" charset="0"/>
              <a:ea typeface="標楷體" panose="03000509000000000000" pitchFamily="65" charset="-120"/>
              <a:cs typeface="Arial" panose="020B0604020202020204" pitchFamily="34" charset="0"/>
            </a:endParaRPr>
          </a:p>
        </p:txBody>
      </p:sp>
      <p:sp>
        <p:nvSpPr>
          <p:cNvPr id="4" name="投影片編號版面配置區 3"/>
          <p:cNvSpPr>
            <a:spLocks noGrp="1"/>
          </p:cNvSpPr>
          <p:nvPr>
            <p:ph type="sldNum" sz="quarter" idx="12"/>
          </p:nvPr>
        </p:nvSpPr>
        <p:spPr/>
        <p:txBody>
          <a:bodyPr/>
          <a:lstStyle/>
          <a:p>
            <a:pPr>
              <a:defRPr/>
            </a:pPr>
            <a:fld id="{39A2324E-18F6-4066-8489-E9E4359DD8DE}" type="slidenum">
              <a:rPr lang="en-US" altLang="zh-TW" smtClean="0">
                <a:solidFill>
                  <a:prstClr val="black"/>
                </a:solidFill>
              </a:rPr>
              <a:pPr>
                <a:defRPr/>
              </a:pPr>
              <a:t>8</a:t>
            </a:fld>
            <a:endParaRPr lang="en-US" altLang="zh-TW" dirty="0">
              <a:solidFill>
                <a:prstClr val="black"/>
              </a:solidFill>
            </a:endParaRPr>
          </a:p>
        </p:txBody>
      </p:sp>
    </p:spTree>
    <p:extLst>
      <p:ext uri="{BB962C8B-B14F-4D97-AF65-F5344CB8AC3E}">
        <p14:creationId xmlns:p14="http://schemas.microsoft.com/office/powerpoint/2010/main" val="1270416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4167" y="558130"/>
            <a:ext cx="8934908" cy="648370"/>
          </a:xfrm>
        </p:spPr>
        <p:txBody>
          <a:bodyPr/>
          <a:lstStyle/>
          <a:p>
            <a:r>
              <a:rPr lang="zh-TW" altLang="en-US" dirty="0"/>
              <a:t>雇主申請重新招募免評條件</a:t>
            </a:r>
            <a:r>
              <a:rPr lang="en-US" altLang="zh-TW" sz="2400" dirty="0"/>
              <a:t>-2</a:t>
            </a:r>
            <a:br>
              <a:rPr lang="zh-TW" altLang="en-US" dirty="0"/>
            </a:br>
            <a:endParaRPr lang="zh-TW" altLang="en-US" dirty="0"/>
          </a:p>
        </p:txBody>
      </p:sp>
      <p:sp>
        <p:nvSpPr>
          <p:cNvPr id="3" name="內容版面配置區 2"/>
          <p:cNvSpPr>
            <a:spLocks noGrp="1"/>
          </p:cNvSpPr>
          <p:nvPr>
            <p:ph idx="1"/>
          </p:nvPr>
        </p:nvSpPr>
        <p:spPr>
          <a:xfrm>
            <a:off x="467544" y="1916832"/>
            <a:ext cx="8582254" cy="3600400"/>
          </a:xfrm>
        </p:spPr>
        <p:txBody>
          <a:bodyPr/>
          <a:lstStyle/>
          <a:p>
            <a:pPr marL="266700" indent="-266700">
              <a:lnSpc>
                <a:spcPts val="2600"/>
              </a:lnSpc>
              <a:buFont typeface="Arial" panose="020B0604020202020204" pitchFamily="34" charset="0"/>
              <a:buChar char="•"/>
            </a:pPr>
            <a:r>
              <a:rPr lang="zh-TW" altLang="en-US" sz="2400" u="sng" dirty="0">
                <a:latin typeface="Arial" panose="020B0604020202020204" pitchFamily="34" charset="0"/>
                <a:ea typeface="標楷體" panose="03000509000000000000" pitchFamily="65" charset="-120"/>
                <a:cs typeface="Arial" panose="020B0604020202020204" pitchFamily="34" charset="0"/>
              </a:rPr>
              <a:t>曾經醫療機構專業</a:t>
            </a:r>
            <a:r>
              <a:rPr lang="zh-TW" altLang="en-US" sz="2400" dirty="0">
                <a:latin typeface="Arial" panose="020B0604020202020204" pitchFamily="34" charset="0"/>
                <a:ea typeface="標楷體" panose="03000509000000000000" pitchFamily="65" charset="-120"/>
                <a:cs typeface="Arial" panose="020B0604020202020204" pitchFamily="34" charset="0"/>
              </a:rPr>
              <a:t>評估認定有全日照顧需要，且</a:t>
            </a:r>
            <a:r>
              <a:rPr lang="zh-TW" altLang="en-US" sz="2400" u="sng" dirty="0">
                <a:latin typeface="Arial" panose="020B0604020202020204" pitchFamily="34" charset="0"/>
                <a:ea typeface="標楷體" panose="03000509000000000000" pitchFamily="65" charset="-120"/>
                <a:cs typeface="Arial" panose="020B0604020202020204" pitchFamily="34" charset="0"/>
              </a:rPr>
              <a:t>由醫療機構開立符合</a:t>
            </a:r>
            <a:r>
              <a:rPr lang="zh-TW" altLang="en-US" sz="2400" dirty="0">
                <a:latin typeface="Arial" panose="020B0604020202020204" pitchFamily="34" charset="0"/>
                <a:ea typeface="標楷體" panose="03000509000000000000" pitchFamily="65" charset="-120"/>
                <a:cs typeface="Arial" panose="020B0604020202020204" pitchFamily="34" charset="0"/>
              </a:rPr>
              <a:t>全癱無法自行下床、需</a:t>
            </a:r>
            <a:r>
              <a:rPr lang="en-US" altLang="zh-TW" sz="2400" dirty="0">
                <a:latin typeface="Arial" panose="020B0604020202020204" pitchFamily="34" charset="0"/>
                <a:ea typeface="標楷體" panose="03000509000000000000" pitchFamily="65" charset="-120"/>
                <a:cs typeface="Arial" panose="020B0604020202020204" pitchFamily="34" charset="0"/>
              </a:rPr>
              <a:t>24</a:t>
            </a:r>
            <a:r>
              <a:rPr lang="zh-TW" altLang="en-US" sz="2400" dirty="0">
                <a:latin typeface="Arial" panose="020B0604020202020204" pitchFamily="34" charset="0"/>
                <a:ea typeface="標楷體" panose="03000509000000000000" pitchFamily="65" charset="-120"/>
                <a:cs typeface="Arial" panose="020B0604020202020204" pitchFamily="34" charset="0"/>
              </a:rPr>
              <a:t>小時使用呼吸器或維生設備、植物人相關證明，</a:t>
            </a:r>
            <a:r>
              <a:rPr lang="zh-TW" altLang="en-US" sz="2400" u="sng" dirty="0">
                <a:latin typeface="Arial" panose="020B0604020202020204" pitchFamily="34" charset="0"/>
                <a:ea typeface="標楷體" panose="03000509000000000000" pitchFamily="65" charset="-120"/>
                <a:cs typeface="Arial" panose="020B0604020202020204" pitchFamily="34" charset="0"/>
              </a:rPr>
              <a:t>經雇主</a:t>
            </a:r>
            <a:r>
              <a:rPr lang="zh-TW" altLang="en-US" sz="2400" dirty="0">
                <a:latin typeface="Arial" panose="020B0604020202020204" pitchFamily="34" charset="0"/>
                <a:ea typeface="標楷體" panose="03000509000000000000" pitchFamily="65" charset="-120"/>
                <a:cs typeface="Arial" panose="020B0604020202020204" pitchFamily="34" charset="0"/>
              </a:rPr>
              <a:t>申請重新招募外籍看護工</a:t>
            </a:r>
            <a:r>
              <a:rPr lang="zh-TW" altLang="en-US" sz="2400" u="sng" dirty="0">
                <a:latin typeface="Arial" panose="020B0604020202020204" pitchFamily="34" charset="0"/>
                <a:ea typeface="標楷體" panose="03000509000000000000" pitchFamily="65" charset="-120"/>
                <a:cs typeface="Arial" panose="020B0604020202020204" pitchFamily="34" charset="0"/>
              </a:rPr>
              <a:t>或曾聘僱外籍看護工現申請聘僱中階技術家庭看護工者</a:t>
            </a:r>
            <a:r>
              <a:rPr lang="zh-TW" altLang="en-US" sz="2400" dirty="0">
                <a:latin typeface="Arial" panose="020B0604020202020204" pitchFamily="34" charset="0"/>
                <a:ea typeface="標楷體" panose="03000509000000000000" pitchFamily="65" charset="-120"/>
                <a:cs typeface="Arial" panose="020B0604020202020204" pitchFamily="34" charset="0"/>
              </a:rPr>
              <a:t>。</a:t>
            </a:r>
            <a:endParaRPr lang="en-US" altLang="zh-TW" sz="2400" dirty="0">
              <a:latin typeface="Arial" panose="020B0604020202020204" pitchFamily="34" charset="0"/>
              <a:ea typeface="標楷體" panose="03000509000000000000" pitchFamily="65" charset="-120"/>
              <a:cs typeface="Arial" panose="020B0604020202020204" pitchFamily="34" charset="0"/>
            </a:endParaRPr>
          </a:p>
          <a:p>
            <a:pPr marL="266700" indent="-266700">
              <a:lnSpc>
                <a:spcPts val="2600"/>
              </a:lnSpc>
              <a:buFont typeface="Arial" panose="020B0604020202020204" pitchFamily="34" charset="0"/>
              <a:buChar char="•"/>
            </a:pPr>
            <a:endParaRPr lang="en-US" altLang="zh-TW" sz="2400" dirty="0">
              <a:latin typeface="Arial" panose="020B0604020202020204" pitchFamily="34" charset="0"/>
              <a:ea typeface="標楷體" panose="03000509000000000000" pitchFamily="65" charset="-120"/>
              <a:cs typeface="Arial" panose="020B0604020202020204" pitchFamily="34" charset="0"/>
            </a:endParaRPr>
          </a:p>
          <a:p>
            <a:pPr marL="266700" indent="-266700">
              <a:lnSpc>
                <a:spcPts val="2600"/>
              </a:lnSpc>
              <a:buFont typeface="Arial" panose="020B0604020202020204" pitchFamily="34" charset="0"/>
              <a:buChar char="•"/>
            </a:pPr>
            <a:r>
              <a:rPr lang="zh-TW" altLang="en-US" sz="2400" u="sng" dirty="0">
                <a:latin typeface="Arial" panose="020B0604020202020204" pitchFamily="34" charset="0"/>
                <a:ea typeface="標楷體" panose="03000509000000000000" pitchFamily="65" charset="-120"/>
                <a:cs typeface="Arial" panose="020B0604020202020204" pitchFamily="34" charset="0"/>
              </a:rPr>
              <a:t>雇主符合外國人從事就業服務法第</a:t>
            </a:r>
            <a:r>
              <a:rPr lang="en-US" altLang="zh-TW" sz="2400" u="sng" dirty="0">
                <a:latin typeface="Arial" panose="020B0604020202020204" pitchFamily="34" charset="0"/>
                <a:ea typeface="標楷體" panose="03000509000000000000" pitchFamily="65" charset="-120"/>
                <a:cs typeface="Arial" panose="020B0604020202020204" pitchFamily="34" charset="0"/>
              </a:rPr>
              <a:t>46</a:t>
            </a:r>
            <a:r>
              <a:rPr lang="zh-TW" altLang="en-US" sz="2400" u="sng" dirty="0">
                <a:latin typeface="Arial" panose="020B0604020202020204" pitchFamily="34" charset="0"/>
                <a:ea typeface="標楷體" panose="03000509000000000000" pitchFamily="65" charset="-120"/>
                <a:cs typeface="Arial" panose="020B0604020202020204" pitchFamily="34" charset="0"/>
              </a:rPr>
              <a:t>條第</a:t>
            </a:r>
            <a:r>
              <a:rPr lang="en-US" altLang="zh-TW" sz="2400" u="sng" dirty="0">
                <a:latin typeface="Arial" panose="020B0604020202020204" pitchFamily="34" charset="0"/>
                <a:ea typeface="標楷體" panose="03000509000000000000" pitchFamily="65" charset="-120"/>
                <a:cs typeface="Arial" panose="020B0604020202020204" pitchFamily="34" charset="0"/>
              </a:rPr>
              <a:t>1</a:t>
            </a:r>
            <a:r>
              <a:rPr lang="zh-TW" altLang="en-US" sz="2400" u="sng" dirty="0">
                <a:latin typeface="Arial" panose="020B0604020202020204" pitchFamily="34" charset="0"/>
                <a:ea typeface="標楷體" panose="03000509000000000000" pitchFamily="65" charset="-120"/>
                <a:cs typeface="Arial" panose="020B0604020202020204" pitchFamily="34" charset="0"/>
              </a:rPr>
              <a:t>項第</a:t>
            </a:r>
            <a:r>
              <a:rPr lang="en-US" altLang="zh-TW" sz="2400" u="sng" dirty="0">
                <a:latin typeface="Arial" panose="020B0604020202020204" pitchFamily="34" charset="0"/>
                <a:ea typeface="標楷體" panose="03000509000000000000" pitchFamily="65" charset="-120"/>
                <a:cs typeface="Arial" panose="020B0604020202020204" pitchFamily="34" charset="0"/>
              </a:rPr>
              <a:t>8</a:t>
            </a:r>
            <a:r>
              <a:rPr lang="zh-TW" altLang="en-US" sz="2400" u="sng" dirty="0">
                <a:latin typeface="Arial" panose="020B0604020202020204" pitchFamily="34" charset="0"/>
                <a:ea typeface="標楷體" panose="03000509000000000000" pitchFamily="65" charset="-120"/>
                <a:cs typeface="Arial" panose="020B0604020202020204" pitchFamily="34" charset="0"/>
              </a:rPr>
              <a:t>款至第</a:t>
            </a:r>
            <a:r>
              <a:rPr lang="en-US" altLang="zh-TW" sz="2400" u="sng" dirty="0">
                <a:latin typeface="Arial" panose="020B0604020202020204" pitchFamily="34" charset="0"/>
                <a:ea typeface="標楷體" panose="03000509000000000000" pitchFamily="65" charset="-120"/>
                <a:cs typeface="Arial" panose="020B0604020202020204" pitchFamily="34" charset="0"/>
              </a:rPr>
              <a:t>11</a:t>
            </a:r>
            <a:r>
              <a:rPr lang="zh-TW" altLang="en-US" sz="2400" u="sng" dirty="0">
                <a:latin typeface="Arial" panose="020B0604020202020204" pitchFamily="34" charset="0"/>
                <a:ea typeface="標楷體" panose="03000509000000000000" pitchFamily="65" charset="-120"/>
                <a:cs typeface="Arial" panose="020B0604020202020204" pitchFamily="34" charset="0"/>
              </a:rPr>
              <a:t>款工作資格及審查標準第</a:t>
            </a:r>
            <a:r>
              <a:rPr lang="en-US" altLang="zh-TW" sz="2400" u="sng" dirty="0">
                <a:latin typeface="Arial" panose="020B0604020202020204" pitchFamily="34" charset="0"/>
                <a:ea typeface="標楷體" panose="03000509000000000000" pitchFamily="65" charset="-120"/>
                <a:cs typeface="Arial" panose="020B0604020202020204" pitchFamily="34" charset="0"/>
              </a:rPr>
              <a:t>61</a:t>
            </a:r>
            <a:r>
              <a:rPr lang="zh-TW" altLang="en-US" sz="2400" u="sng" dirty="0">
                <a:latin typeface="Arial" panose="020B0604020202020204" pitchFamily="34" charset="0"/>
                <a:ea typeface="標楷體" panose="03000509000000000000" pitchFamily="65" charset="-120"/>
                <a:cs typeface="Arial" panose="020B0604020202020204" pitchFamily="34" charset="0"/>
              </a:rPr>
              <a:t>條第</a:t>
            </a:r>
            <a:r>
              <a:rPr lang="en-US" altLang="zh-TW" sz="2400" u="sng" dirty="0">
                <a:latin typeface="Arial" panose="020B0604020202020204" pitchFamily="34" charset="0"/>
                <a:ea typeface="標楷體" panose="03000509000000000000" pitchFamily="65" charset="-120"/>
                <a:cs typeface="Arial" panose="020B0604020202020204" pitchFamily="34" charset="0"/>
              </a:rPr>
              <a:t>2</a:t>
            </a:r>
            <a:r>
              <a:rPr lang="zh-TW" altLang="en-US" sz="2400" u="sng" dirty="0">
                <a:latin typeface="Arial" panose="020B0604020202020204" pitchFamily="34" charset="0"/>
                <a:ea typeface="標楷體" panose="03000509000000000000" pitchFamily="65" charset="-120"/>
                <a:cs typeface="Arial" panose="020B0604020202020204" pitchFamily="34" charset="0"/>
              </a:rPr>
              <a:t>項第</a:t>
            </a:r>
            <a:r>
              <a:rPr lang="en-US" altLang="zh-TW" sz="2400" u="sng" dirty="0">
                <a:latin typeface="Arial" panose="020B0604020202020204" pitchFamily="34" charset="0"/>
                <a:ea typeface="標楷體" panose="03000509000000000000" pitchFamily="65" charset="-120"/>
                <a:cs typeface="Arial" panose="020B0604020202020204" pitchFamily="34" charset="0"/>
              </a:rPr>
              <a:t>1</a:t>
            </a:r>
            <a:r>
              <a:rPr lang="zh-TW" altLang="en-US" sz="2400" u="sng" dirty="0">
                <a:latin typeface="Arial" panose="020B0604020202020204" pitchFamily="34" charset="0"/>
                <a:ea typeface="標楷體" panose="03000509000000000000" pitchFamily="65" charset="-120"/>
                <a:cs typeface="Arial" panose="020B0604020202020204" pitchFamily="34" charset="0"/>
              </a:rPr>
              <a:t>款，且申請聘僱中階技術家庭看護工作者</a:t>
            </a:r>
            <a:r>
              <a:rPr lang="zh-TW" altLang="en-US" sz="2400" dirty="0">
                <a:latin typeface="Arial" panose="020B0604020202020204" pitchFamily="34" charset="0"/>
                <a:ea typeface="標楷體" panose="03000509000000000000" pitchFamily="65" charset="-120"/>
                <a:cs typeface="Arial" panose="020B0604020202020204" pitchFamily="34" charset="0"/>
              </a:rPr>
              <a:t>。</a:t>
            </a:r>
            <a:endParaRPr lang="en-US" altLang="zh-TW" sz="2400" dirty="0">
              <a:latin typeface="Arial" panose="020B0604020202020204" pitchFamily="34" charset="0"/>
              <a:ea typeface="標楷體" panose="03000509000000000000" pitchFamily="65" charset="-120"/>
              <a:cs typeface="Arial" panose="020B0604020202020204" pitchFamily="34" charset="0"/>
            </a:endParaRPr>
          </a:p>
          <a:p>
            <a:pPr marL="266700" indent="-266700">
              <a:lnSpc>
                <a:spcPts val="2600"/>
              </a:lnSpc>
              <a:buFont typeface="Arial" panose="020B0604020202020204" pitchFamily="34" charset="0"/>
              <a:buChar char="•"/>
            </a:pPr>
            <a:endParaRPr lang="en-US" altLang="zh-TW" sz="2400" dirty="0">
              <a:latin typeface="Arial" panose="020B0604020202020204" pitchFamily="34" charset="0"/>
              <a:ea typeface="標楷體" panose="03000509000000000000" pitchFamily="65" charset="-120"/>
              <a:cs typeface="Arial" panose="020B0604020202020204" pitchFamily="34" charset="0"/>
            </a:endParaRPr>
          </a:p>
          <a:p>
            <a:pPr marL="266700" indent="-266700">
              <a:lnSpc>
                <a:spcPts val="2600"/>
              </a:lnSpc>
              <a:buFont typeface="Arial" panose="020B0604020202020204" pitchFamily="34" charset="0"/>
              <a:buChar char="•"/>
            </a:pPr>
            <a:r>
              <a:rPr lang="zh-TW" altLang="en-US" sz="2400" u="sng" dirty="0">
                <a:latin typeface="Arial" panose="020B0604020202020204" pitchFamily="34" charset="0"/>
                <a:ea typeface="標楷體" panose="03000509000000000000" pitchFamily="65" charset="-120"/>
                <a:cs typeface="Arial" panose="020B0604020202020204" pitchFamily="34" charset="0"/>
              </a:rPr>
              <a:t>年齡滿</a:t>
            </a:r>
            <a:r>
              <a:rPr lang="en-US" altLang="zh-TW" sz="2400" u="sng" dirty="0">
                <a:latin typeface="Arial" panose="020B0604020202020204" pitchFamily="34" charset="0"/>
                <a:ea typeface="標楷體" panose="03000509000000000000" pitchFamily="65" charset="-120"/>
                <a:cs typeface="Arial" panose="020B0604020202020204" pitchFamily="34" charset="0"/>
              </a:rPr>
              <a:t>75</a:t>
            </a:r>
            <a:r>
              <a:rPr lang="zh-TW" altLang="en-US" sz="2400" u="sng" dirty="0">
                <a:latin typeface="Arial" panose="020B0604020202020204" pitchFamily="34" charset="0"/>
                <a:ea typeface="標楷體" panose="03000509000000000000" pitchFamily="65" charset="-120"/>
                <a:cs typeface="Arial" panose="020B0604020202020204" pitchFamily="34" charset="0"/>
              </a:rPr>
              <a:t>歲以上，雇主曾聘僱外籍看護工，現申請聘僱中階技術家庭看護工者</a:t>
            </a:r>
            <a:r>
              <a:rPr lang="zh-TW" altLang="en-US" sz="2400" dirty="0">
                <a:latin typeface="Arial" panose="020B0604020202020204" pitchFamily="34" charset="0"/>
                <a:ea typeface="標楷體" panose="03000509000000000000" pitchFamily="65" charset="-120"/>
                <a:cs typeface="Arial" panose="020B0604020202020204" pitchFamily="34" charset="0"/>
              </a:rPr>
              <a:t>。</a:t>
            </a:r>
          </a:p>
          <a:p>
            <a:pPr marL="0" indent="0">
              <a:lnSpc>
                <a:spcPts val="2600"/>
              </a:lnSpc>
              <a:buNone/>
            </a:pPr>
            <a:endParaRPr lang="en-US" altLang="zh-TW" sz="2400" dirty="0">
              <a:latin typeface="Arial" panose="020B0604020202020204" pitchFamily="34" charset="0"/>
              <a:ea typeface="標楷體" panose="03000509000000000000" pitchFamily="65" charset="-120"/>
              <a:cs typeface="Arial" panose="020B0604020202020204" pitchFamily="34" charset="0"/>
            </a:endParaRPr>
          </a:p>
        </p:txBody>
      </p:sp>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A2324E-18F6-4066-8489-E9E4359DD8DE}" type="slidenum">
              <a:rPr kumimoji="0" lang="en-US" altLang="zh-TW" sz="1400" b="0" i="0" u="none" strike="noStrike" kern="1200" cap="none" spc="0" normalizeH="0" baseline="0" noProof="0" smtClean="0">
                <a:ln>
                  <a:noFill/>
                </a:ln>
                <a:solidFill>
                  <a:prstClr val="black"/>
                </a:solidFill>
                <a:effectLst/>
                <a:uLnTx/>
                <a:uFillTx/>
                <a:latin typeface="Arial Narrow"/>
                <a:ea typeface="新細明體"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zh-TW" sz="1400" b="0" i="0" u="none" strike="noStrike" kern="1200" cap="none" spc="0" normalizeH="0" baseline="0" noProof="0" dirty="0">
              <a:ln>
                <a:noFill/>
              </a:ln>
              <a:solidFill>
                <a:prstClr val="black"/>
              </a:solidFill>
              <a:effectLst/>
              <a:uLnTx/>
              <a:uFillTx/>
              <a:latin typeface="Arial Narrow"/>
              <a:ea typeface="新細明體" pitchFamily="18" charset="-120"/>
              <a:cs typeface="+mn-cs"/>
            </a:endParaRPr>
          </a:p>
        </p:txBody>
      </p:sp>
    </p:spTree>
    <p:extLst>
      <p:ext uri="{BB962C8B-B14F-4D97-AF65-F5344CB8AC3E}">
        <p14:creationId xmlns:p14="http://schemas.microsoft.com/office/powerpoint/2010/main" val="646267652"/>
      </p:ext>
    </p:extLst>
  </p:cSld>
  <p:clrMapOvr>
    <a:masterClrMapping/>
  </p:clrMapOvr>
</p:sld>
</file>

<file path=ppt/theme/theme1.xml><?xml version="1.0" encoding="utf-8"?>
<a:theme xmlns:a="http://schemas.openxmlformats.org/drawingml/2006/main" name="5_簡報母片(綜)">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地平線">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dirty="0" smtClean="0">
            <a:latin typeface="Times New Roman" panose="02020603050405020304" pitchFamily="18" charset="0"/>
            <a:ea typeface="標楷體" panose="03000509000000000000" pitchFamily="65" charset="-120"/>
            <a:cs typeface="Times New Roman" panose="02020603050405020304" pitchFamily="18" charset="0"/>
          </a:defRPr>
        </a:defPPr>
      </a:lstStyle>
      <a:style>
        <a:lnRef idx="1">
          <a:schemeClr val="accent1"/>
        </a:lnRef>
        <a:fillRef idx="2">
          <a:schemeClr val="accent1"/>
        </a:fillRef>
        <a:effectRef idx="1">
          <a:schemeClr val="accent1"/>
        </a:effectRef>
        <a:fontRef idx="minor">
          <a:schemeClr val="dk1"/>
        </a:fontRef>
      </a:style>
    </a:sp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16806</TotalTime>
  <Words>2095</Words>
  <Application>Microsoft Office PowerPoint</Application>
  <PresentationFormat>如螢幕大小 (4:3)</PresentationFormat>
  <Paragraphs>155</Paragraphs>
  <Slides>20</Slides>
  <Notes>6</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20</vt:i4>
      </vt:variant>
    </vt:vector>
  </HeadingPairs>
  <TitlesOfParts>
    <vt:vector size="31" baseType="lpstr">
      <vt:lpstr>細明體_HKSCS</vt:lpstr>
      <vt:lpstr>微軟正黑體</vt:lpstr>
      <vt:lpstr>新細明體</vt:lpstr>
      <vt:lpstr>標楷體</vt:lpstr>
      <vt:lpstr>Arial</vt:lpstr>
      <vt:lpstr>Arial Narrow</vt:lpstr>
      <vt:lpstr>Calibri</vt:lpstr>
      <vt:lpstr>Times New Roman</vt:lpstr>
      <vt:lpstr>Verdana</vt:lpstr>
      <vt:lpstr>Wingdings</vt:lpstr>
      <vt:lpstr>5_簡報母片(綜)</vt:lpstr>
      <vt:lpstr>申請聘僱外籍家庭看護工多元免評認定方式說明會  衛生福利部長期照顧司 112.10.20 </vt:lpstr>
      <vt:lpstr>增修聘僱外看多元免評認定方式-1</vt:lpstr>
      <vt:lpstr>增修聘僱外看多元免評認定方式-2</vt:lpstr>
      <vt:lpstr>聘僱外籍家庭看護工免評多元認定及應檢附證明文件或認定方式一覽表</vt:lpstr>
      <vt:lpstr>一覽表</vt:lpstr>
      <vt:lpstr>初次申請外籍家庭看護工免評多元認定新增(變動)之特定身心障礙項目之ICF鑑定向度及ICD代碼對照表</vt:lpstr>
      <vt:lpstr>新增特定身心障礙項目之ICF鑑定向度及ICD代碼對照表</vt:lpstr>
      <vt:lpstr>雇主申請重新招募免評條件-1 </vt:lpstr>
      <vt:lpstr>雇主申請重新招募免評條件-2 </vt:lpstr>
      <vt:lpstr>醫療機構辦理專業評估方式注意事項 (含病症暨失能診斷證明書及 到宅專業評估)</vt:lpstr>
      <vt:lpstr>醫療機構辦理專業評估方式注意事項-1 </vt:lpstr>
      <vt:lpstr>醫療機構辦理專業評估方式注意事項-2 </vt:lpstr>
      <vt:lpstr>醫療機構辦理聘僱外國人從事家庭看護工作之被看護者 專業評估方式流程圖 </vt:lpstr>
      <vt:lpstr>到宅專業評估注意事項</vt:lpstr>
      <vt:lpstr>到宅專業評估注意事項-1</vt:lpstr>
      <vt:lpstr>到宅專業評估注意事項-2</vt:lpstr>
      <vt:lpstr>診斷證明書</vt:lpstr>
      <vt:lpstr>勞動傳遞單修正簡摘 </vt:lpstr>
      <vt:lpstr>申請聘僱外看基本資料傳遞單修正簡摘 </vt:lpstr>
      <vt:lpstr>　簡報完畢， 　敬請指教！</vt:lpstr>
    </vt:vector>
  </TitlesOfParts>
  <Company>SYNNEX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醫院出院準備銜接長照服務</dc:title>
  <dc:creator>護理及健康照護司吳彥毅</dc:creator>
  <cp:lastModifiedBy>潘建成</cp:lastModifiedBy>
  <cp:revision>886</cp:revision>
  <cp:lastPrinted>2023-10-19T10:24:07Z</cp:lastPrinted>
  <dcterms:created xsi:type="dcterms:W3CDTF">2017-02-23T10:45:23Z</dcterms:created>
  <dcterms:modified xsi:type="dcterms:W3CDTF">2023-10-20T05:53:29Z</dcterms:modified>
</cp:coreProperties>
</file>